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350" r:id="rId3"/>
    <p:sldId id="348" r:id="rId4"/>
    <p:sldId id="266" r:id="rId5"/>
    <p:sldId id="258" r:id="rId6"/>
    <p:sldId id="346" r:id="rId7"/>
    <p:sldId id="335" r:id="rId8"/>
    <p:sldId id="336" r:id="rId9"/>
    <p:sldId id="259" r:id="rId10"/>
    <p:sldId id="260" r:id="rId11"/>
    <p:sldId id="261" r:id="rId12"/>
    <p:sldId id="275" r:id="rId13"/>
    <p:sldId id="262" r:id="rId14"/>
    <p:sldId id="263" r:id="rId15"/>
    <p:sldId id="268" r:id="rId16"/>
    <p:sldId id="269" r:id="rId17"/>
    <p:sldId id="338" r:id="rId18"/>
    <p:sldId id="339" r:id="rId19"/>
    <p:sldId id="347" r:id="rId20"/>
    <p:sldId id="334" r:id="rId21"/>
    <p:sldId id="340" r:id="rId22"/>
    <p:sldId id="341" r:id="rId23"/>
    <p:sldId id="342" r:id="rId24"/>
    <p:sldId id="343" r:id="rId25"/>
    <p:sldId id="344" r:id="rId26"/>
    <p:sldId id="345" r:id="rId27"/>
    <p:sldId id="264" r:id="rId28"/>
    <p:sldId id="265" r:id="rId29"/>
  </p:sldIdLst>
  <p:sldSz cx="18288000" cy="10287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nva Sans Bold" panose="020B0604020202020204" charset="0"/>
      <p:regular r:id="rId36"/>
      <p:bold r:id="rId37"/>
    </p:embeddedFont>
    <p:embeddedFont>
      <p:font typeface="DM Sans Bold" panose="020B0604020202020204" charset="0"/>
      <p:regular r:id="rId38"/>
      <p:bold r:id="rId39"/>
    </p:embeddedFont>
    <p:embeddedFont>
      <p:font typeface="Eczar Semi-Bold" panose="020B0604020202020204" charset="0"/>
      <p:regular r:id="rId40"/>
      <p:bold r:id="rId41"/>
    </p:embeddedFont>
    <p:embeddedFont>
      <p:font typeface="Kollektif Bold" panose="020B0604020202020204" charset="0"/>
      <p:regular r:id="rId42"/>
      <p:bold r:id="rId43"/>
    </p:embeddedFont>
    <p:embeddedFont>
      <p:font typeface="Montserrat Bold" panose="020B0604020202020204" charset="0"/>
      <p:regular r:id="rId44"/>
      <p:bold r:id="rId45"/>
    </p:embeddedFont>
    <p:embeddedFont>
      <p:font typeface="Montserrat Semi-Bold" panose="020B0604020202020204" charset="0"/>
      <p:regular r:id="rId46"/>
      <p:bold r:id="rId47"/>
    </p:embeddedFont>
    <p:embeddedFont>
      <p:font typeface="Montserrat Semi-Bold Italics" panose="020B0604020202020204" charset="0"/>
      <p:regular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Bold" panose="02000000000000000000" charset="0"/>
      <p:regular r:id="rId54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3" d="100"/>
          <a:sy n="43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F74F8-7FBC-4D0D-843B-0799F8E409FF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25FE7-0429-4F0A-A4F3-B7DFFF41CC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D38A-C143-4169-873A-CE3423F3D715}" type="slidenum">
              <a:rPr lang="id-ID" smtClean="0"/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sv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Freeform 9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0" name="Freeform 10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2" name="Freeform 12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Freeform 13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4" name="Freeform 14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Freeform 15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6" name="Freeform 16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7" name="Freeform 17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8" name="Freeform 18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9" name="Freeform 19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0" name="Freeform 20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1" name="Freeform 21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2" name="Freeform 22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Freeform 23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4" name="Freeform 24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5" name="Freeform 25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6" name="Freeform 26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7" name="Freeform 27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8" name="Freeform 28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0" name="Group 30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4" name="AutoShape 34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5" name="AutoShape 35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6" name="AutoShape 36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7" name="AutoShape 37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8" name="AutoShape 38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9" name="AutoShape 39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40" name="AutoShape 40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41" name="Freeform 41"/>
          <p:cNvSpPr/>
          <p:nvPr/>
        </p:nvSpPr>
        <p:spPr>
          <a:xfrm>
            <a:off x="383096" y="541904"/>
            <a:ext cx="1818865" cy="2317026"/>
          </a:xfrm>
          <a:custGeom>
            <a:avLst/>
            <a:gdLst/>
            <a:ahLst/>
            <a:cxnLst/>
            <a:rect l="l" t="t" r="r" b="b"/>
            <a:pathLst>
              <a:path w="1818865" h="2317026">
                <a:moveTo>
                  <a:pt x="0" y="0"/>
                </a:moveTo>
                <a:lnTo>
                  <a:pt x="1818865" y="0"/>
                </a:lnTo>
                <a:lnTo>
                  <a:pt x="1818865" y="2317026"/>
                </a:lnTo>
                <a:lnTo>
                  <a:pt x="0" y="23170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2" name="TextBox 42"/>
          <p:cNvSpPr txBox="1"/>
          <p:nvPr/>
        </p:nvSpPr>
        <p:spPr>
          <a:xfrm>
            <a:off x="6213498" y="3652637"/>
            <a:ext cx="8088415" cy="130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885"/>
              </a:lnSpc>
            </a:pPr>
            <a:r>
              <a:rPr lang="en-US" sz="8000" dirty="0">
                <a:solidFill>
                  <a:srgbClr val="0070C0"/>
                </a:solidFill>
                <a:latin typeface="Montserrat Bold" panose="00000800000000000000"/>
              </a:rPr>
              <a:t>MOJOKERTO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628742" y="1061636"/>
            <a:ext cx="11449781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0"/>
              </a:lnSpc>
            </a:pPr>
            <a:r>
              <a:rPr lang="en-US" sz="7755" dirty="0">
                <a:solidFill>
                  <a:srgbClr val="0070C0"/>
                </a:solidFill>
                <a:latin typeface="Montserrat Semi-Bold" panose="00000700000000000000"/>
              </a:rPr>
              <a:t>PENERIMAAN PESERTA DIDIK BARU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74191" y="9266882"/>
            <a:ext cx="893357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3200" dirty="0">
                <a:latin typeface="Montserrat Semi-Bold" panose="00000700000000000000"/>
              </a:rPr>
              <a:t>DINAS PENDIDIKAN KAB. MOJOKERTO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553558" y="9680523"/>
            <a:ext cx="4832298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 Semi-Bold Italics" panose="00000700000000000000"/>
              </a:rPr>
              <a:t>ppdb.mojokertokab.id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57599" y="5117545"/>
            <a:ext cx="5083887" cy="1077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6600" dirty="0">
                <a:solidFill>
                  <a:srgbClr val="0070C0"/>
                </a:solidFill>
                <a:latin typeface="Canva Sans Bold" panose="020B0803030501040103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6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7" name="AutoShape 7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8" name="AutoShape 8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9" name="AutoShape 9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" name="AutoShape 10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1" name="AutoShape 11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2" name="Freeform 12"/>
          <p:cNvSpPr/>
          <p:nvPr/>
        </p:nvSpPr>
        <p:spPr>
          <a:xfrm rot="-10800000">
            <a:off x="0" y="952486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Freeform 13"/>
          <p:cNvSpPr/>
          <p:nvPr/>
        </p:nvSpPr>
        <p:spPr>
          <a:xfrm rot="-5400000">
            <a:off x="1083809" y="952486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4" name="Freeform 14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5" name="Group 15"/>
          <p:cNvGrpSpPr/>
          <p:nvPr/>
        </p:nvGrpSpPr>
        <p:grpSpPr>
          <a:xfrm>
            <a:off x="809679" y="6635692"/>
            <a:ext cx="4662613" cy="3086100"/>
            <a:chOff x="0" y="0"/>
            <a:chExt cx="1228013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28013" cy="812800"/>
            </a:xfrm>
            <a:custGeom>
              <a:avLst/>
              <a:gdLst/>
              <a:ahLst/>
              <a:cxnLst/>
              <a:rect l="l" t="t" r="r" b="b"/>
              <a:pathLst>
                <a:path w="1228013" h="812800">
                  <a:moveTo>
                    <a:pt x="0" y="0"/>
                  </a:moveTo>
                  <a:lnTo>
                    <a:pt x="1228013" y="0"/>
                  </a:lnTo>
                  <a:lnTo>
                    <a:pt x="122801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1228013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82441" y="6821419"/>
            <a:ext cx="4692479" cy="2759264"/>
            <a:chOff x="0" y="0"/>
            <a:chExt cx="6256638" cy="3679019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t="5871" b="5871"/>
            <a:stretch>
              <a:fillRect/>
            </a:stretch>
          </p:blipFill>
          <p:spPr>
            <a:xfrm>
              <a:off x="0" y="0"/>
              <a:ext cx="6256638" cy="3679019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396217" y="6635692"/>
            <a:ext cx="4699423" cy="3086100"/>
            <a:chOff x="0" y="0"/>
            <a:chExt cx="123770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37708" cy="812800"/>
            </a:xfrm>
            <a:custGeom>
              <a:avLst/>
              <a:gdLst/>
              <a:ahLst/>
              <a:cxnLst/>
              <a:rect l="l" t="t" r="r" b="b"/>
              <a:pathLst>
                <a:path w="1237708" h="812800">
                  <a:moveTo>
                    <a:pt x="0" y="0"/>
                  </a:moveTo>
                  <a:lnTo>
                    <a:pt x="1237708" y="0"/>
                  </a:lnTo>
                  <a:lnTo>
                    <a:pt x="123770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9050"/>
              <a:ext cx="1237708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605073" y="6821419"/>
            <a:ext cx="4692479" cy="2759264"/>
            <a:chOff x="0" y="0"/>
            <a:chExt cx="6256638" cy="3679019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7"/>
            <a:srcRect t="5953" b="5953"/>
            <a:stretch>
              <a:fillRect/>
            </a:stretch>
          </p:blipFill>
          <p:spPr>
            <a:xfrm>
              <a:off x="0" y="0"/>
              <a:ext cx="6256638" cy="3679019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2103057" y="6658001"/>
            <a:ext cx="4581394" cy="3086100"/>
            <a:chOff x="0" y="0"/>
            <a:chExt cx="1206622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06622" cy="812800"/>
            </a:xfrm>
            <a:custGeom>
              <a:avLst/>
              <a:gdLst/>
              <a:ahLst/>
              <a:cxnLst/>
              <a:rect l="l" t="t" r="r" b="b"/>
              <a:pathLst>
                <a:path w="1206622" h="812800">
                  <a:moveTo>
                    <a:pt x="0" y="0"/>
                  </a:moveTo>
                  <a:lnTo>
                    <a:pt x="1206622" y="0"/>
                  </a:lnTo>
                  <a:lnTo>
                    <a:pt x="1206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1206622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231001" y="6821419"/>
            <a:ext cx="4692479" cy="2759264"/>
            <a:chOff x="0" y="0"/>
            <a:chExt cx="6256638" cy="3679019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8"/>
            <a:srcRect t="5871" b="5871"/>
            <a:stretch>
              <a:fillRect/>
            </a:stretch>
          </p:blipFill>
          <p:spPr>
            <a:xfrm>
              <a:off x="0" y="0"/>
              <a:ext cx="6256638" cy="3679019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3727750" y="435308"/>
            <a:ext cx="11047713" cy="1822628"/>
            <a:chOff x="0" y="0"/>
            <a:chExt cx="2909686" cy="48003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09686" cy="480034"/>
            </a:xfrm>
            <a:custGeom>
              <a:avLst/>
              <a:gdLst/>
              <a:ahLst/>
              <a:cxnLst/>
              <a:rect l="l" t="t" r="r" b="b"/>
              <a:pathLst>
                <a:path w="2909686" h="480034">
                  <a:moveTo>
                    <a:pt x="25228" y="0"/>
                  </a:moveTo>
                  <a:lnTo>
                    <a:pt x="2884458" y="0"/>
                  </a:lnTo>
                  <a:cubicBezTo>
                    <a:pt x="2898391" y="0"/>
                    <a:pt x="2909686" y="11295"/>
                    <a:pt x="2909686" y="25228"/>
                  </a:cubicBezTo>
                  <a:lnTo>
                    <a:pt x="2909686" y="454806"/>
                  </a:lnTo>
                  <a:cubicBezTo>
                    <a:pt x="2909686" y="468739"/>
                    <a:pt x="2898391" y="480034"/>
                    <a:pt x="2884458" y="480034"/>
                  </a:cubicBezTo>
                  <a:lnTo>
                    <a:pt x="25228" y="480034"/>
                  </a:lnTo>
                  <a:cubicBezTo>
                    <a:pt x="11295" y="480034"/>
                    <a:pt x="0" y="468739"/>
                    <a:pt x="0" y="454806"/>
                  </a:cubicBezTo>
                  <a:lnTo>
                    <a:pt x="0" y="25228"/>
                  </a:lnTo>
                  <a:cubicBezTo>
                    <a:pt x="0" y="11295"/>
                    <a:pt x="11295" y="0"/>
                    <a:pt x="25228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050"/>
              <a:ext cx="2909686" cy="460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487400" y="5095875"/>
            <a:ext cx="4119825" cy="1028726"/>
            <a:chOff x="0" y="0"/>
            <a:chExt cx="1085057" cy="2709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85057" cy="270940"/>
            </a:xfrm>
            <a:custGeom>
              <a:avLst/>
              <a:gdLst/>
              <a:ahLst/>
              <a:cxnLst/>
              <a:rect l="l" t="t" r="r" b="b"/>
              <a:pathLst>
                <a:path w="1085057" h="270940">
                  <a:moveTo>
                    <a:pt x="1085057" y="0"/>
                  </a:moveTo>
                  <a:lnTo>
                    <a:pt x="0" y="0"/>
                  </a:lnTo>
                  <a:lnTo>
                    <a:pt x="101600" y="135470"/>
                  </a:lnTo>
                  <a:lnTo>
                    <a:pt x="0" y="270940"/>
                  </a:lnTo>
                  <a:lnTo>
                    <a:pt x="1085057" y="270940"/>
                  </a:lnTo>
                  <a:lnTo>
                    <a:pt x="983457" y="135470"/>
                  </a:lnTo>
                  <a:lnTo>
                    <a:pt x="1085057" y="0"/>
                  </a:ln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900" y="19050"/>
              <a:ext cx="907257" cy="25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4560250" y="-132510"/>
            <a:ext cx="3601950" cy="3183223"/>
          </a:xfrm>
          <a:custGeom>
            <a:avLst/>
            <a:gdLst/>
            <a:ahLst/>
            <a:cxnLst/>
            <a:rect l="l" t="t" r="r" b="b"/>
            <a:pathLst>
              <a:path w="3601950" h="3183223">
                <a:moveTo>
                  <a:pt x="0" y="0"/>
                </a:moveTo>
                <a:lnTo>
                  <a:pt x="3601950" y="0"/>
                </a:lnTo>
                <a:lnTo>
                  <a:pt x="3601950" y="3183223"/>
                </a:lnTo>
                <a:lnTo>
                  <a:pt x="0" y="3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7" name="TextBox 37"/>
          <p:cNvSpPr txBox="1"/>
          <p:nvPr/>
        </p:nvSpPr>
        <p:spPr>
          <a:xfrm>
            <a:off x="3819654" y="651297"/>
            <a:ext cx="10670060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000000"/>
                </a:solidFill>
                <a:latin typeface="Montserrat Semi-Bold" panose="00000700000000000000"/>
              </a:rPr>
              <a:t>3. JALUR PERPINDAHAN TUGAS ORANG TUA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08647" y="2913863"/>
            <a:ext cx="16230600" cy="179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Jalur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Perpindahan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tugas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orang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tua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wali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adalah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penerimaan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didik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baru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mempertimbangkan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perpindahan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tugas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dinas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orang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tua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Profesi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Orang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Tua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dimaksud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 Bold" panose="02000000000000000000"/>
              </a:rPr>
              <a:t>adalah</a:t>
            </a:r>
            <a:r>
              <a:rPr lang="en-US" sz="3400" dirty="0">
                <a:solidFill>
                  <a:srgbClr val="000000"/>
                </a:solidFill>
                <a:latin typeface="Roboto Bold" panose="02000000000000000000"/>
              </a:rPr>
              <a:t> : ASN/TNI/POLRI/BUMN/BUMD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607141" y="5183199"/>
            <a:ext cx="3880342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Roboto Bold" panose="02000000000000000000"/>
              </a:rPr>
              <a:t>Kuota</a:t>
            </a:r>
            <a:r>
              <a:rPr lang="en-US" sz="5000" dirty="0">
                <a:solidFill>
                  <a:srgbClr val="000000"/>
                </a:solidFill>
                <a:latin typeface="Roboto Bold" panose="02000000000000000000"/>
              </a:rPr>
              <a:t> : 5%</a:t>
            </a:r>
          </a:p>
        </p:txBody>
      </p:sp>
      <p:sp>
        <p:nvSpPr>
          <p:cNvPr id="40" name="Freeform 40"/>
          <p:cNvSpPr/>
          <p:nvPr/>
        </p:nvSpPr>
        <p:spPr>
          <a:xfrm>
            <a:off x="249332" y="800426"/>
            <a:ext cx="733109" cy="933897"/>
          </a:xfrm>
          <a:custGeom>
            <a:avLst/>
            <a:gdLst/>
            <a:ahLst/>
            <a:cxnLst/>
            <a:rect l="l" t="t" r="r" b="b"/>
            <a:pathLst>
              <a:path w="733109" h="933897">
                <a:moveTo>
                  <a:pt x="0" y="0"/>
                </a:moveTo>
                <a:lnTo>
                  <a:pt x="733109" y="0"/>
                </a:lnTo>
                <a:lnTo>
                  <a:pt x="733109" y="933896"/>
                </a:lnTo>
                <a:lnTo>
                  <a:pt x="0" y="933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1" name="TextBox 41"/>
          <p:cNvSpPr txBox="1"/>
          <p:nvPr/>
        </p:nvSpPr>
        <p:spPr>
          <a:xfrm>
            <a:off x="1064948" y="876326"/>
            <a:ext cx="2507056" cy="70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005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2810"/>
              </a:lnSpc>
            </a:pPr>
            <a:r>
              <a:rPr lang="en-US" sz="2005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  <p:grpSp>
        <p:nvGrpSpPr>
          <p:cNvPr id="42" name="Group 28"/>
          <p:cNvGrpSpPr/>
          <p:nvPr/>
        </p:nvGrpSpPr>
        <p:grpSpPr>
          <a:xfrm>
            <a:off x="981187" y="4889656"/>
            <a:ext cx="10830060" cy="1699472"/>
            <a:chOff x="0" y="0"/>
            <a:chExt cx="2512622" cy="290221"/>
          </a:xfrm>
        </p:grpSpPr>
        <p:sp>
          <p:nvSpPr>
            <p:cNvPr id="43" name="Freeform 29"/>
            <p:cNvSpPr/>
            <p:nvPr/>
          </p:nvSpPr>
          <p:spPr>
            <a:xfrm>
              <a:off x="0" y="0"/>
              <a:ext cx="2512622" cy="290221"/>
            </a:xfrm>
            <a:custGeom>
              <a:avLst/>
              <a:gdLst/>
              <a:ahLst/>
              <a:cxnLst/>
              <a:rect l="l" t="t" r="r" b="b"/>
              <a:pathLst>
                <a:path w="2512622" h="290221">
                  <a:moveTo>
                    <a:pt x="24345" y="0"/>
                  </a:moveTo>
                  <a:lnTo>
                    <a:pt x="2488277" y="0"/>
                  </a:lnTo>
                  <a:cubicBezTo>
                    <a:pt x="2494733" y="0"/>
                    <a:pt x="2500926" y="2565"/>
                    <a:pt x="2505491" y="7131"/>
                  </a:cubicBezTo>
                  <a:cubicBezTo>
                    <a:pt x="2510057" y="11696"/>
                    <a:pt x="2512622" y="17889"/>
                    <a:pt x="2512622" y="24345"/>
                  </a:cubicBezTo>
                  <a:lnTo>
                    <a:pt x="2512622" y="265876"/>
                  </a:lnTo>
                  <a:cubicBezTo>
                    <a:pt x="2512622" y="279321"/>
                    <a:pt x="2501722" y="290221"/>
                    <a:pt x="2488277" y="290221"/>
                  </a:cubicBezTo>
                  <a:lnTo>
                    <a:pt x="24345" y="290221"/>
                  </a:lnTo>
                  <a:cubicBezTo>
                    <a:pt x="17889" y="290221"/>
                    <a:pt x="11696" y="287656"/>
                    <a:pt x="7131" y="283090"/>
                  </a:cubicBezTo>
                  <a:cubicBezTo>
                    <a:pt x="2565" y="278525"/>
                    <a:pt x="0" y="272332"/>
                    <a:pt x="0" y="265876"/>
                  </a:cubicBezTo>
                  <a:lnTo>
                    <a:pt x="0" y="24345"/>
                  </a:lnTo>
                  <a:cubicBezTo>
                    <a:pt x="0" y="17889"/>
                    <a:pt x="2565" y="11696"/>
                    <a:pt x="7131" y="7131"/>
                  </a:cubicBezTo>
                  <a:cubicBezTo>
                    <a:pt x="11696" y="2565"/>
                    <a:pt x="17889" y="0"/>
                    <a:pt x="24345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0" y="19050"/>
              <a:ext cx="2512622" cy="27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sp>
        <p:nvSpPr>
          <p:cNvPr id="48" name="TextBox 41"/>
          <p:cNvSpPr txBox="1"/>
          <p:nvPr/>
        </p:nvSpPr>
        <p:spPr>
          <a:xfrm>
            <a:off x="1190807" y="5157742"/>
            <a:ext cx="1041082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en-US" sz="2400" b="1" spc="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US" sz="2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spc="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Perangkingan</a:t>
            </a:r>
            <a:r>
              <a:rPr lang="en-US" sz="2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ara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400" b="1" spc="6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spc="-2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spc="2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spc="2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jaraknya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penetapannya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didasarkan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didik</a:t>
            </a:r>
            <a:r>
              <a:rPr lang="en-US" sz="24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spc="1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b="1" spc="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US" sz="2400" b="1" spc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6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7" name="AutoShape 7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8" name="AutoShape 8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9" name="AutoShape 9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" name="AutoShape 10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>
          <a:xfrm>
            <a:off x="17204191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2" name="Freeform 12"/>
          <p:cNvSpPr/>
          <p:nvPr/>
        </p:nvSpPr>
        <p:spPr>
          <a:xfrm rot="5400000" flipH="1" flipV="1">
            <a:off x="17204191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Freeform 13"/>
          <p:cNvSpPr/>
          <p:nvPr/>
        </p:nvSpPr>
        <p:spPr>
          <a:xfrm rot="-10800000">
            <a:off x="16120382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4" name="Freeform 14"/>
          <p:cNvSpPr/>
          <p:nvPr/>
        </p:nvSpPr>
        <p:spPr>
          <a:xfrm rot="-10800000" flipH="1" flipV="1">
            <a:off x="15036573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5" name="Group 15"/>
          <p:cNvGrpSpPr/>
          <p:nvPr/>
        </p:nvGrpSpPr>
        <p:grpSpPr>
          <a:xfrm>
            <a:off x="6622346" y="139951"/>
            <a:ext cx="8694596" cy="994924"/>
            <a:chOff x="0" y="0"/>
            <a:chExt cx="812800" cy="930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93009"/>
            </a:xfrm>
            <a:custGeom>
              <a:avLst/>
              <a:gdLst/>
              <a:ahLst/>
              <a:cxnLst/>
              <a:rect l="l" t="t" r="r" b="b"/>
              <a:pathLst>
                <a:path w="812800" h="93009">
                  <a:moveTo>
                    <a:pt x="46504" y="0"/>
                  </a:moveTo>
                  <a:lnTo>
                    <a:pt x="766296" y="0"/>
                  </a:lnTo>
                  <a:cubicBezTo>
                    <a:pt x="791979" y="0"/>
                    <a:pt x="812800" y="20821"/>
                    <a:pt x="812800" y="46504"/>
                  </a:cubicBezTo>
                  <a:lnTo>
                    <a:pt x="812800" y="46504"/>
                  </a:lnTo>
                  <a:cubicBezTo>
                    <a:pt x="812800" y="58838"/>
                    <a:pt x="807900" y="70667"/>
                    <a:pt x="799179" y="79388"/>
                  </a:cubicBezTo>
                  <a:cubicBezTo>
                    <a:pt x="790458" y="88109"/>
                    <a:pt x="778629" y="93009"/>
                    <a:pt x="766296" y="93009"/>
                  </a:cubicBezTo>
                  <a:lnTo>
                    <a:pt x="46504" y="93009"/>
                  </a:lnTo>
                  <a:cubicBezTo>
                    <a:pt x="20821" y="93009"/>
                    <a:pt x="0" y="72188"/>
                    <a:pt x="0" y="46504"/>
                  </a:cubicBezTo>
                  <a:lnTo>
                    <a:pt x="0" y="46504"/>
                  </a:lnTo>
                  <a:cubicBezTo>
                    <a:pt x="0" y="20821"/>
                    <a:pt x="20821" y="0"/>
                    <a:pt x="46504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812800" cy="73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69644" y="9109710"/>
            <a:ext cx="4286080" cy="882652"/>
            <a:chOff x="0" y="0"/>
            <a:chExt cx="1128844" cy="2324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8844" cy="232468"/>
            </a:xfrm>
            <a:custGeom>
              <a:avLst/>
              <a:gdLst/>
              <a:ahLst/>
              <a:cxnLst/>
              <a:rect l="l" t="t" r="r" b="b"/>
              <a:pathLst>
                <a:path w="1128844" h="232468">
                  <a:moveTo>
                    <a:pt x="1128844" y="0"/>
                  </a:moveTo>
                  <a:lnTo>
                    <a:pt x="0" y="0"/>
                  </a:lnTo>
                  <a:lnTo>
                    <a:pt x="101600" y="116234"/>
                  </a:lnTo>
                  <a:lnTo>
                    <a:pt x="0" y="232468"/>
                  </a:lnTo>
                  <a:lnTo>
                    <a:pt x="1128844" y="232468"/>
                  </a:lnTo>
                  <a:lnTo>
                    <a:pt x="1027244" y="116234"/>
                  </a:lnTo>
                  <a:lnTo>
                    <a:pt x="1128844" y="0"/>
                  </a:ln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8900" y="19050"/>
              <a:ext cx="951044" cy="21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31611" y="137259"/>
            <a:ext cx="804977" cy="1025448"/>
          </a:xfrm>
          <a:custGeom>
            <a:avLst/>
            <a:gdLst/>
            <a:ahLst/>
            <a:cxnLst/>
            <a:rect l="l" t="t" r="r" b="b"/>
            <a:pathLst>
              <a:path w="804977" h="1025448">
                <a:moveTo>
                  <a:pt x="0" y="0"/>
                </a:moveTo>
                <a:lnTo>
                  <a:pt x="804977" y="0"/>
                </a:lnTo>
                <a:lnTo>
                  <a:pt x="804977" y="1025448"/>
                </a:lnTo>
                <a:lnTo>
                  <a:pt x="0" y="1025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2" name="Freeform 22"/>
          <p:cNvSpPr/>
          <p:nvPr/>
        </p:nvSpPr>
        <p:spPr>
          <a:xfrm>
            <a:off x="824530" y="5965070"/>
            <a:ext cx="10308374" cy="2477986"/>
          </a:xfrm>
          <a:custGeom>
            <a:avLst/>
            <a:gdLst/>
            <a:ahLst/>
            <a:cxnLst/>
            <a:rect l="l" t="t" r="r" b="b"/>
            <a:pathLst>
              <a:path w="10308374" h="2477986">
                <a:moveTo>
                  <a:pt x="0" y="0"/>
                </a:moveTo>
                <a:lnTo>
                  <a:pt x="10308374" y="0"/>
                </a:lnTo>
                <a:lnTo>
                  <a:pt x="10308374" y="2477986"/>
                </a:lnTo>
                <a:lnTo>
                  <a:pt x="0" y="24779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5396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Freeform 23"/>
          <p:cNvSpPr/>
          <p:nvPr/>
        </p:nvSpPr>
        <p:spPr>
          <a:xfrm>
            <a:off x="319635" y="8334177"/>
            <a:ext cx="866436" cy="2081528"/>
          </a:xfrm>
          <a:custGeom>
            <a:avLst/>
            <a:gdLst/>
            <a:ahLst/>
            <a:cxnLst/>
            <a:rect l="l" t="t" r="r" b="b"/>
            <a:pathLst>
              <a:path w="866436" h="2081528">
                <a:moveTo>
                  <a:pt x="0" y="0"/>
                </a:moveTo>
                <a:lnTo>
                  <a:pt x="866436" y="0"/>
                </a:lnTo>
                <a:lnTo>
                  <a:pt x="866436" y="2081528"/>
                </a:lnTo>
                <a:lnTo>
                  <a:pt x="0" y="2081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4" name="Freeform 24"/>
          <p:cNvSpPr/>
          <p:nvPr/>
        </p:nvSpPr>
        <p:spPr>
          <a:xfrm>
            <a:off x="11329765" y="5965070"/>
            <a:ext cx="6094719" cy="2369107"/>
          </a:xfrm>
          <a:custGeom>
            <a:avLst/>
            <a:gdLst/>
            <a:ahLst/>
            <a:cxnLst/>
            <a:rect l="l" t="t" r="r" b="b"/>
            <a:pathLst>
              <a:path w="6094719" h="2369107">
                <a:moveTo>
                  <a:pt x="0" y="0"/>
                </a:moveTo>
                <a:lnTo>
                  <a:pt x="6094719" y="0"/>
                </a:lnTo>
                <a:lnTo>
                  <a:pt x="6094719" y="2369107"/>
                </a:lnTo>
                <a:lnTo>
                  <a:pt x="0" y="23691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5" name="TextBox 25"/>
          <p:cNvSpPr txBox="1"/>
          <p:nvPr/>
        </p:nvSpPr>
        <p:spPr>
          <a:xfrm>
            <a:off x="7122601" y="318899"/>
            <a:ext cx="781652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ontserrat Semi-Bold" panose="00000700000000000000"/>
              </a:rPr>
              <a:t>4. JALUR PRESTASI KEJUARAAN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3984" y="1450220"/>
            <a:ext cx="17426461" cy="418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boto Bold" panose="02000000000000000000"/>
              </a:rPr>
              <a:t>Penerimaan peserta didik baru dengan mempertimbangkan prestasi akademik dan/atau non akademik yang diakui dan diperhitungkan, serendah-rendahnya juara III tin`gkat Kabupaten atau juara harapan III tingkat Provinsi/Nasional yang diselenggarakan oleh Dinas Pendidikan/ Kemendikbud/Instansi pemerintah sesuai dengan kewenangannya atau cabang olahraga KONI, juara I tingkat Kecamatan (Siswa berprestasi, OSN, O2SN, dan FLS2N) atau sertifikat penghargaan Program Gerakan Menghafal Juz Amma (Gemajuza)/Al Qur’an yang dikeluarkan oleh Jam'iyyatul Qurra wal Huffazh Nahdlatul Ulama (JQHNU) dan disahkan oleh dinas Pendidikan/Kementrian Agama, juara pramuka serendah-rendahnya juara III Lomba Tingkat III (LT III) dan Pramuka Garuda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46945" y="9076372"/>
            <a:ext cx="6331478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oboto Bold" panose="02000000000000000000"/>
              </a:rPr>
              <a:t>Kuota : 10%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45004" y="150944"/>
            <a:ext cx="2752828" cy="76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36970" y="8395431"/>
            <a:ext cx="9681775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 Bold" panose="020B0803030501040103"/>
              </a:rPr>
              <a:t>Skor kejuaraan akademik dan non akademik beregu/kelompok besarnya 75% dari skor kejuaraan perorangan.</a:t>
            </a:r>
          </a:p>
          <a:p>
            <a:pPr>
              <a:lnSpc>
                <a:spcPts val="3500"/>
              </a:lnSpc>
            </a:pPr>
            <a:endParaRPr lang="en-US" sz="2300">
              <a:solidFill>
                <a:srgbClr val="000000"/>
              </a:solidFill>
              <a:latin typeface="Canva Sans Bold" panose="020B0803030501040103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49087" y="9327316"/>
            <a:ext cx="9681775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 Bold" panose="020B0803030501040103"/>
              </a:rPr>
              <a:t>Sertifikat / bukti kejuaraan wajib diverval di Dinas Pendidikan pada 29-30 April dan 2-3 Mei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18288000" cy="9067800"/>
          </a:xfr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Dinas Pendidikan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Kemendikbud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Dinas Pendidikan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Kemendikbud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spcBef>
                <a:spcPts val="0"/>
              </a:spcBef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Kantor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Kemenag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Kantor Wilayah,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Kemenag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Kantor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Kemenag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Kantor Wilayah,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Kemenag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spcBef>
                <a:spcPts val="0"/>
              </a:spcBef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KONI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Pusat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Cabang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Olah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Raga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Koni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Bupati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Gubernur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Presiden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Bupati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Gubernur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Presiden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spcBef>
                <a:spcPts val="0"/>
              </a:spcBef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kewenangannya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a.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Dispora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Kemenpora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a.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Polres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Polri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b.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Kodim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Korem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Kodam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AutoNum type="arabicPeriod" startAt="6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Kwarcab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Kwarda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Kwarnas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0"/>
              </a:spcBef>
              <a:buAutoNum type="arabicPeriod" startAt="6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s.d.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Serendah-rendah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juara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TK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Kabupaten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juara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harapan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TK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/Nasional)</a:t>
            </a:r>
          </a:p>
          <a:p>
            <a:pPr marL="685800" indent="-685800">
              <a:spcBef>
                <a:spcPts val="0"/>
              </a:spcBef>
              <a:buAutoNum type="arabicPeriod" startAt="6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Juara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TK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kecamatan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(KSN,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Siswa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Berprestasi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O2SN, FLS2N)</a:t>
            </a:r>
          </a:p>
          <a:p>
            <a:pPr marL="685800" indent="-685800">
              <a:spcBef>
                <a:spcPts val="0"/>
              </a:spcBef>
              <a:buAutoNum type="arabicPeriod" startAt="6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Sertifikat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Gerakan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menghafal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Juz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Amma/Al-Quran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JQHNU/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lain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Dinas Pendidikan/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Kemenag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spcBef>
                <a:spcPts val="0"/>
              </a:spcBef>
              <a:buAutoNum type="arabicPeriod" startAt="6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Sertifikat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diterbitkan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3600" b="1" kern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1 </a:t>
            </a:r>
            <a:r>
              <a:rPr lang="en-US" sz="3600" b="1" kern="1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Januari</a:t>
            </a:r>
            <a:r>
              <a:rPr lang="en-US" sz="3600" b="1" kern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2021 </a:t>
            </a:r>
            <a:r>
              <a:rPr lang="en-US" sz="3600" b="1" kern="1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s.d.</a:t>
            </a:r>
            <a:r>
              <a:rPr lang="en-US" sz="3600" b="1" kern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31 </a:t>
            </a:r>
            <a:r>
              <a:rPr lang="en-US" sz="3600" b="1" kern="12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Januari</a:t>
            </a:r>
            <a:r>
              <a:rPr lang="en-US" sz="3600" b="1" kern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2024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0"/>
            <a:ext cx="7620000" cy="1028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KETENTUAN SERTIFIKAT KEJUARAAN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3" name="Freeform 1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4" name="Freeform 14"/>
          <p:cNvSpPr/>
          <p:nvPr/>
        </p:nvSpPr>
        <p:spPr>
          <a:xfrm>
            <a:off x="17547018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Freeform 15"/>
          <p:cNvSpPr/>
          <p:nvPr/>
        </p:nvSpPr>
        <p:spPr>
          <a:xfrm rot="5400000" flipH="1" flipV="1">
            <a:off x="17547018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6" name="Freeform 1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7" name="Freeform 17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8" name="Freeform 18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9" name="Freeform 19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0" name="Freeform 20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1" name="Freeform 21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2" name="Freeform 22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Freeform 23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24" name="Group 24"/>
          <p:cNvGrpSpPr/>
          <p:nvPr/>
        </p:nvGrpSpPr>
        <p:grpSpPr>
          <a:xfrm>
            <a:off x="13245423" y="9268923"/>
            <a:ext cx="4500673" cy="758827"/>
            <a:chOff x="0" y="0"/>
            <a:chExt cx="1185362" cy="1998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85362" cy="199856"/>
            </a:xfrm>
            <a:custGeom>
              <a:avLst/>
              <a:gdLst/>
              <a:ahLst/>
              <a:cxnLst/>
              <a:rect l="l" t="t" r="r" b="b"/>
              <a:pathLst>
                <a:path w="1185362" h="199856">
                  <a:moveTo>
                    <a:pt x="1185362" y="0"/>
                  </a:moveTo>
                  <a:lnTo>
                    <a:pt x="0" y="0"/>
                  </a:lnTo>
                  <a:lnTo>
                    <a:pt x="101600" y="99928"/>
                  </a:lnTo>
                  <a:lnTo>
                    <a:pt x="0" y="199856"/>
                  </a:lnTo>
                  <a:lnTo>
                    <a:pt x="1185362" y="199856"/>
                  </a:lnTo>
                  <a:lnTo>
                    <a:pt x="1083762" y="99928"/>
                  </a:lnTo>
                  <a:lnTo>
                    <a:pt x="1185362" y="0"/>
                  </a:ln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8900" y="19050"/>
              <a:ext cx="1007562" cy="180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481950" y="228677"/>
            <a:ext cx="9801173" cy="1471590"/>
            <a:chOff x="0" y="0"/>
            <a:chExt cx="2581379" cy="38757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81379" cy="387579"/>
            </a:xfrm>
            <a:custGeom>
              <a:avLst/>
              <a:gdLst/>
              <a:ahLst/>
              <a:cxnLst/>
              <a:rect l="l" t="t" r="r" b="b"/>
              <a:pathLst>
                <a:path w="2581379" h="387579">
                  <a:moveTo>
                    <a:pt x="40285" y="0"/>
                  </a:moveTo>
                  <a:lnTo>
                    <a:pt x="2541094" y="0"/>
                  </a:lnTo>
                  <a:cubicBezTo>
                    <a:pt x="2551779" y="0"/>
                    <a:pt x="2562025" y="4244"/>
                    <a:pt x="2569580" y="11799"/>
                  </a:cubicBezTo>
                  <a:cubicBezTo>
                    <a:pt x="2577135" y="19354"/>
                    <a:pt x="2581379" y="29601"/>
                    <a:pt x="2581379" y="40285"/>
                  </a:cubicBezTo>
                  <a:lnTo>
                    <a:pt x="2581379" y="347295"/>
                  </a:lnTo>
                  <a:cubicBezTo>
                    <a:pt x="2581379" y="357979"/>
                    <a:pt x="2577135" y="368225"/>
                    <a:pt x="2569580" y="375780"/>
                  </a:cubicBezTo>
                  <a:cubicBezTo>
                    <a:pt x="2562025" y="383335"/>
                    <a:pt x="2551779" y="387579"/>
                    <a:pt x="2541094" y="387579"/>
                  </a:cubicBezTo>
                  <a:lnTo>
                    <a:pt x="40285" y="387579"/>
                  </a:lnTo>
                  <a:cubicBezTo>
                    <a:pt x="18036" y="387579"/>
                    <a:pt x="0" y="369543"/>
                    <a:pt x="0" y="347295"/>
                  </a:cubicBezTo>
                  <a:lnTo>
                    <a:pt x="0" y="40285"/>
                  </a:lnTo>
                  <a:cubicBezTo>
                    <a:pt x="0" y="29601"/>
                    <a:pt x="4244" y="19354"/>
                    <a:pt x="11799" y="11799"/>
                  </a:cubicBezTo>
                  <a:cubicBezTo>
                    <a:pt x="19354" y="4244"/>
                    <a:pt x="29601" y="0"/>
                    <a:pt x="40285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2581379" cy="368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551429" y="393036"/>
            <a:ext cx="804977" cy="1025448"/>
          </a:xfrm>
          <a:custGeom>
            <a:avLst/>
            <a:gdLst/>
            <a:ahLst/>
            <a:cxnLst/>
            <a:rect l="l" t="t" r="r" b="b"/>
            <a:pathLst>
              <a:path w="804977" h="1025448">
                <a:moveTo>
                  <a:pt x="0" y="0"/>
                </a:moveTo>
                <a:lnTo>
                  <a:pt x="804977" y="0"/>
                </a:lnTo>
                <a:lnTo>
                  <a:pt x="804977" y="1025448"/>
                </a:lnTo>
                <a:lnTo>
                  <a:pt x="0" y="1025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1" name="Freeform 31"/>
          <p:cNvSpPr/>
          <p:nvPr/>
        </p:nvSpPr>
        <p:spPr>
          <a:xfrm>
            <a:off x="1083809" y="5883800"/>
            <a:ext cx="15912522" cy="3356548"/>
          </a:xfrm>
          <a:custGeom>
            <a:avLst/>
            <a:gdLst/>
            <a:ahLst/>
            <a:cxnLst/>
            <a:rect l="l" t="t" r="r" b="b"/>
            <a:pathLst>
              <a:path w="15912522" h="3356548">
                <a:moveTo>
                  <a:pt x="0" y="0"/>
                </a:moveTo>
                <a:lnTo>
                  <a:pt x="15912522" y="0"/>
                </a:lnTo>
                <a:lnTo>
                  <a:pt x="15912522" y="3356548"/>
                </a:lnTo>
                <a:lnTo>
                  <a:pt x="0" y="33565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2" name="TextBox 32"/>
          <p:cNvSpPr txBox="1"/>
          <p:nvPr/>
        </p:nvSpPr>
        <p:spPr>
          <a:xfrm>
            <a:off x="5053059" y="421547"/>
            <a:ext cx="825955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FFFFFF"/>
                </a:solidFill>
                <a:latin typeface="Montserrat Semi-Bold" panose="00000700000000000000"/>
              </a:rPr>
              <a:t>5. JALUR PRESTASI PERINGKAT NILAI RAPOR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6681" y="1871640"/>
            <a:ext cx="16717510" cy="364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 algn="just">
              <a:lnSpc>
                <a:spcPts val="3640"/>
              </a:lnSpc>
              <a:buFont typeface="Arial" panose="020B0604020202020204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Jalur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ini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hanya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bisa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diikuti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oleh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siswa-siswi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diusulkan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oleh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sekolah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berdasarkan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peringkat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terbaik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selama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5 semester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terakhir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Kelas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IV semester 1 -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kelas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VI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semeter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1</a:t>
            </a:r>
          </a:p>
          <a:p>
            <a:pPr marL="561340" lvl="1" indent="-280670" algn="just">
              <a:lnSpc>
                <a:spcPts val="3640"/>
              </a:lnSpc>
              <a:buFont typeface="Arial" panose="020B0604020202020204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Jumlah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siswa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diusulkan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oleh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lembaga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SD/MI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ditentukan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oleh Dinas Pendidikan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berdasarkan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Akreditasi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Sekolah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dan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Jumlah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Siswa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Tingkat Akhir. Teknik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penyusunan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peringkat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oleh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lembaga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SD/MI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sebagaimana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pada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lampiran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pedoman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teknis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PPDB oleh Dinas Pendidikan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Kab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. Mojokerto</a:t>
            </a:r>
          </a:p>
          <a:p>
            <a:pPr marL="561340" lvl="1" indent="-280670" algn="just">
              <a:lnSpc>
                <a:spcPts val="3640"/>
              </a:lnSpc>
              <a:buFont typeface="Arial" panose="020B0604020202020204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Teknik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Seleksi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Perangkingan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berdasarkan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skor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peringkat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di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bawah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ini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Contoh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Siswa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peringkat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1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Akreditasi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A,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maka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skornya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adalah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66,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sedangkan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Siswa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peringkat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1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Akreditasi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B,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maka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skornya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 Bold" panose="02000000000000000000"/>
              </a:rPr>
              <a:t>adalah</a:t>
            </a:r>
            <a:r>
              <a:rPr lang="en-US" sz="2600" dirty="0">
                <a:solidFill>
                  <a:srgbClr val="000000"/>
                </a:solidFill>
                <a:latin typeface="Roboto Bold" panose="02000000000000000000"/>
              </a:rPr>
              <a:t> 63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52114" y="9173673"/>
            <a:ext cx="4271282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oboto Bold" panose="02000000000000000000"/>
              </a:rPr>
              <a:t>Kuota : 20%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47001" y="490571"/>
            <a:ext cx="2752828" cy="76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5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3085"/>
              </a:lnSpc>
            </a:pPr>
            <a:r>
              <a:rPr lang="en-US" sz="2205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5557" y="769500"/>
            <a:ext cx="11930274" cy="2320881"/>
            <a:chOff x="0" y="0"/>
            <a:chExt cx="3142130" cy="6112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2130" cy="611261"/>
            </a:xfrm>
            <a:custGeom>
              <a:avLst/>
              <a:gdLst/>
              <a:ahLst/>
              <a:cxnLst/>
              <a:rect l="l" t="t" r="r" b="b"/>
              <a:pathLst>
                <a:path w="3142130" h="611261">
                  <a:moveTo>
                    <a:pt x="25957" y="0"/>
                  </a:moveTo>
                  <a:lnTo>
                    <a:pt x="3116173" y="0"/>
                  </a:lnTo>
                  <a:cubicBezTo>
                    <a:pt x="3130508" y="0"/>
                    <a:pt x="3142130" y="11621"/>
                    <a:pt x="3142130" y="25957"/>
                  </a:cubicBezTo>
                  <a:lnTo>
                    <a:pt x="3142130" y="585304"/>
                  </a:lnTo>
                  <a:cubicBezTo>
                    <a:pt x="3142130" y="599639"/>
                    <a:pt x="3130508" y="611261"/>
                    <a:pt x="3116173" y="611261"/>
                  </a:cubicBezTo>
                  <a:lnTo>
                    <a:pt x="25957" y="611261"/>
                  </a:lnTo>
                  <a:cubicBezTo>
                    <a:pt x="19073" y="611261"/>
                    <a:pt x="12471" y="608526"/>
                    <a:pt x="7603" y="603658"/>
                  </a:cubicBezTo>
                  <a:cubicBezTo>
                    <a:pt x="2735" y="598790"/>
                    <a:pt x="0" y="592188"/>
                    <a:pt x="0" y="585304"/>
                  </a:cubicBezTo>
                  <a:lnTo>
                    <a:pt x="0" y="25957"/>
                  </a:lnTo>
                  <a:cubicBezTo>
                    <a:pt x="0" y="11621"/>
                    <a:pt x="11621" y="0"/>
                    <a:pt x="259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142130" cy="592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26252" y="7824260"/>
            <a:ext cx="6374177" cy="2000401"/>
            <a:chOff x="0" y="0"/>
            <a:chExt cx="1294973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4973" cy="406400"/>
            </a:xfrm>
            <a:custGeom>
              <a:avLst/>
              <a:gdLst/>
              <a:ahLst/>
              <a:cxnLst/>
              <a:rect l="l" t="t" r="r" b="b"/>
              <a:pathLst>
                <a:path w="1294973" h="406400">
                  <a:moveTo>
                    <a:pt x="129497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294973" y="406400"/>
                  </a:lnTo>
                  <a:lnTo>
                    <a:pt x="1193373" y="203200"/>
                  </a:lnTo>
                  <a:lnTo>
                    <a:pt x="1294973" y="0"/>
                  </a:ln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8900" y="19050"/>
              <a:ext cx="1117173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1663" y="6763445"/>
            <a:ext cx="4945340" cy="3523555"/>
          </a:xfrm>
          <a:custGeom>
            <a:avLst/>
            <a:gdLst/>
            <a:ahLst/>
            <a:cxnLst/>
            <a:rect l="l" t="t" r="r" b="b"/>
            <a:pathLst>
              <a:path w="4945340" h="3523555">
                <a:moveTo>
                  <a:pt x="0" y="0"/>
                </a:moveTo>
                <a:lnTo>
                  <a:pt x="4945340" y="0"/>
                </a:lnTo>
                <a:lnTo>
                  <a:pt x="4945340" y="3523555"/>
                </a:lnTo>
                <a:lnTo>
                  <a:pt x="0" y="3523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TextBox 9"/>
          <p:cNvSpPr txBox="1"/>
          <p:nvPr/>
        </p:nvSpPr>
        <p:spPr>
          <a:xfrm>
            <a:off x="1280415" y="3543300"/>
            <a:ext cx="16230600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Penerimaan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baru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mempertimbangkan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rata-rata Nilai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Rapor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Kelas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IV semester 1, 2,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kelas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V semester 1, 2, dan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kelas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VI semester 1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Teknik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Seleksi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Perangkingan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berdasarkan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rata-rata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nilai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rapor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. Jika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terdapat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nilai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sama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maka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penetapannya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didasarkan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jarak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terdekat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tempat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tinggal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domisili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sekolah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tujuan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 Bold" panose="020000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23734" y="1212478"/>
            <a:ext cx="10912839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5700" dirty="0">
                <a:solidFill>
                  <a:srgbClr val="000000"/>
                </a:solidFill>
                <a:latin typeface="Montserrat Semi-Bold" panose="00000700000000000000"/>
              </a:rPr>
              <a:t>6. JALUR PRESTASI NILAI RAPOR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92106" y="7871609"/>
            <a:ext cx="4475438" cy="1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" dirty="0" err="1">
                <a:solidFill>
                  <a:srgbClr val="000000"/>
                </a:solidFill>
                <a:latin typeface="Montserrat Semi-Bold" panose="00000700000000000000"/>
              </a:rPr>
              <a:t>Kuota</a:t>
            </a:r>
            <a:r>
              <a:rPr lang="en-US" sz="3500" spc="17" dirty="0">
                <a:solidFill>
                  <a:srgbClr val="000000"/>
                </a:solidFill>
                <a:latin typeface="Montserrat Semi-Bold" panose="00000700000000000000"/>
              </a:rPr>
              <a:t> : </a:t>
            </a:r>
            <a:r>
              <a:rPr lang="en-US" sz="3500" spc="17" dirty="0" err="1">
                <a:solidFill>
                  <a:srgbClr val="000000"/>
                </a:solidFill>
                <a:latin typeface="Montserrat Semi-Bold" panose="00000700000000000000"/>
              </a:rPr>
              <a:t>Sisa</a:t>
            </a:r>
            <a:r>
              <a:rPr lang="en-US" sz="3500" spc="17" dirty="0">
                <a:solidFill>
                  <a:srgbClr val="000000"/>
                </a:solidFill>
                <a:latin typeface="Montserrat Semi-Bold" panose="00000700000000000000"/>
              </a:rPr>
              <a:t> </a:t>
            </a:r>
            <a:r>
              <a:rPr lang="en-US" sz="3500" spc="17" dirty="0" err="1">
                <a:solidFill>
                  <a:srgbClr val="000000"/>
                </a:solidFill>
                <a:latin typeface="Montserrat Semi-Bold" panose="00000700000000000000"/>
              </a:rPr>
              <a:t>kuota</a:t>
            </a:r>
            <a:r>
              <a:rPr lang="en-US" sz="3500" spc="17" dirty="0">
                <a:solidFill>
                  <a:srgbClr val="000000"/>
                </a:solidFill>
                <a:latin typeface="Montserrat Semi-Bold" panose="00000700000000000000"/>
              </a:rPr>
              <a:t> </a:t>
            </a:r>
            <a:r>
              <a:rPr lang="en-US" sz="3500" spc="17" dirty="0" err="1">
                <a:solidFill>
                  <a:srgbClr val="000000"/>
                </a:solidFill>
                <a:latin typeface="Montserrat Semi-Bold" panose="00000700000000000000"/>
              </a:rPr>
              <a:t>jalur</a:t>
            </a:r>
            <a:r>
              <a:rPr lang="en-US" sz="3500" spc="17" dirty="0">
                <a:solidFill>
                  <a:srgbClr val="000000"/>
                </a:solidFill>
                <a:latin typeface="Montserrat Semi-Bold" panose="00000700000000000000"/>
              </a:rPr>
              <a:t> yang </a:t>
            </a:r>
            <a:r>
              <a:rPr lang="en-US" sz="3500" spc="17" dirty="0" err="1">
                <a:solidFill>
                  <a:srgbClr val="000000"/>
                </a:solidFill>
                <a:latin typeface="Montserrat Semi-Bold" panose="00000700000000000000"/>
              </a:rPr>
              <a:t>tidak</a:t>
            </a:r>
            <a:r>
              <a:rPr lang="en-US" sz="3500" spc="17" dirty="0">
                <a:solidFill>
                  <a:srgbClr val="000000"/>
                </a:solidFill>
                <a:latin typeface="Montserrat Semi-Bold" panose="00000700000000000000"/>
              </a:rPr>
              <a:t> </a:t>
            </a:r>
            <a:r>
              <a:rPr lang="en-US" sz="3500" spc="17" dirty="0" err="1">
                <a:solidFill>
                  <a:srgbClr val="000000"/>
                </a:solidFill>
                <a:latin typeface="Montserrat Semi-Bold" panose="00000700000000000000"/>
              </a:rPr>
              <a:t>terpenuhi</a:t>
            </a:r>
            <a:endParaRPr lang="en-US" sz="3500" spc="17" dirty="0">
              <a:solidFill>
                <a:srgbClr val="000000"/>
              </a:solidFill>
              <a:latin typeface="Montserrat Semi-Bold" panose="0000070000000000000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31663" y="907887"/>
            <a:ext cx="648752" cy="826436"/>
          </a:xfrm>
          <a:custGeom>
            <a:avLst/>
            <a:gdLst/>
            <a:ahLst/>
            <a:cxnLst/>
            <a:rect l="l" t="t" r="r" b="b"/>
            <a:pathLst>
              <a:path w="648752" h="826436">
                <a:moveTo>
                  <a:pt x="0" y="0"/>
                </a:moveTo>
                <a:lnTo>
                  <a:pt x="648752" y="0"/>
                </a:lnTo>
                <a:lnTo>
                  <a:pt x="648752" y="826435"/>
                </a:lnTo>
                <a:lnTo>
                  <a:pt x="0" y="826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TextBox 13"/>
          <p:cNvSpPr txBox="1"/>
          <p:nvPr/>
        </p:nvSpPr>
        <p:spPr>
          <a:xfrm>
            <a:off x="1353428" y="988623"/>
            <a:ext cx="2218576" cy="61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</a:pPr>
            <a:r>
              <a:rPr lang="en-US" sz="1775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2485"/>
              </a:lnSpc>
            </a:pPr>
            <a:r>
              <a:rPr lang="en-US" sz="1775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  <p:sp>
        <p:nvSpPr>
          <p:cNvPr id="14" name="Freeform 14"/>
          <p:cNvSpPr/>
          <p:nvPr/>
        </p:nvSpPr>
        <p:spPr>
          <a:xfrm rot="-10800000">
            <a:off x="16066664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Freeform 15"/>
          <p:cNvSpPr/>
          <p:nvPr/>
        </p:nvSpPr>
        <p:spPr>
          <a:xfrm>
            <a:off x="17140948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6" name="Freeform 16"/>
          <p:cNvSpPr/>
          <p:nvPr/>
        </p:nvSpPr>
        <p:spPr>
          <a:xfrm>
            <a:off x="16057139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7" name="Freeform 17"/>
          <p:cNvSpPr/>
          <p:nvPr/>
        </p:nvSpPr>
        <p:spPr>
          <a:xfrm>
            <a:off x="13071516" y="6297209"/>
            <a:ext cx="4995680" cy="3409552"/>
          </a:xfrm>
          <a:custGeom>
            <a:avLst/>
            <a:gdLst/>
            <a:ahLst/>
            <a:cxnLst/>
            <a:rect l="l" t="t" r="r" b="b"/>
            <a:pathLst>
              <a:path w="4995680" h="3409552">
                <a:moveTo>
                  <a:pt x="0" y="0"/>
                </a:moveTo>
                <a:lnTo>
                  <a:pt x="4995680" y="0"/>
                </a:lnTo>
                <a:lnTo>
                  <a:pt x="4995680" y="3409551"/>
                </a:lnTo>
                <a:lnTo>
                  <a:pt x="0" y="3409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42888"/>
              </p:ext>
            </p:extLst>
          </p:nvPr>
        </p:nvGraphicFramePr>
        <p:xfrm>
          <a:off x="1" y="1386038"/>
          <a:ext cx="18287999" cy="9815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Dokumen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Lembar Data Calon Pendaftar yang dicetak dari web PPDB oleh Operator SD/MI.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Terdapat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Kesalahan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penetapan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Titik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Koordinat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Dilaksanakan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pembetulan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Terdapat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Kesalahan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Nilai rata-rata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rapor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Dilaksanakan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pembetulan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sebagaimana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mestinya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pada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saat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verval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90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Terdapat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kesalahan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lain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Dilaksanakan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pembetulan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pada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saat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verval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581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Fotokopi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ijazah/Surat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Lulus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Khusus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lulusan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2022/2023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lulusan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2023/2024,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diserahkan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pada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tanggal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10, 11 Juli 2024 pada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saat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persiapan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MPLS</a:t>
                      </a:r>
                    </a:p>
                    <a:p>
                      <a:pPr marL="1581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Akta Kelahiran/surat kenal lahir (Asli dan fotokopi)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Asli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Hilang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Pengurusan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Surat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dari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Kades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Lurah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1598"/>
            <a:ext cx="18288000" cy="945683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 DOKUMEN VERVAL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16950"/>
              </p:ext>
            </p:extLst>
          </p:nvPr>
        </p:nvGraphicFramePr>
        <p:xfrm>
          <a:off x="0" y="-19050"/>
          <a:ext cx="18288001" cy="13120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Dokumen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5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Kartu Keluarga / Surat Domisili dan lampirannya (Asli dan fotokopi)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KK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terbit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selambat-lambatnya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1 Juli 2023,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jika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terbit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setelah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1 Juli 2023: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Penambahan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Pengurangan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anggota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   KK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baru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Asli + FC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   FC KK lama + Surat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dari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Kades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Lurah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Mutasi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Pindah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Alamat)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   KK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baru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Asli + FC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   FC KK lama + Surat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dari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Kades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Lurah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Titik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Koordinat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berdasar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KK lama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Hilang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   FC KK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dilampiri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Surat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Kehilangan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dari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Polisi</a:t>
                      </a:r>
                    </a:p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Surat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Domisili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tanpa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materai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mohon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dimaklumi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dg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ketentuan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-  Format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sesuai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domnis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-  Alamat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satu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desa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kelurahan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alamat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SD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- 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Tercantum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mulai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berdomisili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sekurang-kurangnya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1 Juli 2023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-  Ada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Ttd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dan stemple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- 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Dilampiri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bukti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prin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out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titik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koordinat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rumah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ditempati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pada 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sistem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PPDB    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  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2024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-  FC KK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tempat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ditempati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kecuali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berdomisili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di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perumahan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- 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Delampiri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FC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rapor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kelas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V dan VI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Panitia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PPDB SMP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lang="en-US" sz="3000" dirty="0" err="1">
                          <a:latin typeface="Arial Narrow" panose="020B0606020202030204" pitchFamily="34" charset="0"/>
                        </a:rPr>
                        <a:t>elakukan</a:t>
                      </a:r>
                      <a:r>
                        <a:rPr lang="en-US" sz="30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 Narrow" panose="020B0606020202030204" pitchFamily="34" charset="0"/>
                        </a:rPr>
                        <a:t>verifikasi</a:t>
                      </a:r>
                      <a:r>
                        <a:rPr lang="en-US" sz="30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 Narrow" panose="020B0606020202030204" pitchFamily="34" charset="0"/>
                        </a:rPr>
                        <a:t>lapangan</a:t>
                      </a:r>
                      <a:r>
                        <a:rPr lang="en-US" sz="3000" dirty="0">
                          <a:latin typeface="Arial Narrow" panose="020B0606020202030204" pitchFamily="34" charset="0"/>
                        </a:rPr>
                        <a:t> pada </a:t>
                      </a:r>
                      <a:r>
                        <a:rPr lang="en-US" sz="3000" dirty="0" err="1">
                          <a:latin typeface="Arial Narrow" panose="020B0606020202030204" pitchFamily="34" charset="0"/>
                        </a:rPr>
                        <a:t>saat</a:t>
                      </a:r>
                      <a:r>
                        <a:rPr lang="en-US" sz="30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 Narrow" panose="020B0606020202030204" pitchFamily="34" charset="0"/>
                        </a:rPr>
                        <a:t>simulasi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calon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peserta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didik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menggunakan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surat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Domisili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Sertifikat Nilai Rapor SD/MI (Asli dan fotokopi)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Tidak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tersedia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karena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sesuatu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hal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Khusus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SD/MI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Kab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. Mojokerto dan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Lulusan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2022/2023)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Disiapkan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Blanko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Sertifikat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Nilai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Rapor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diisi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menggunakan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bulpoin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sesuai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nilai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pada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rapor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78924" marR="78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18288002" cy="10287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Arial Narrow" panose="020B0606020202030204" pitchFamily="34" charset="0"/>
                        </a:rPr>
                        <a:t>Dokumen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SK penetapan peringkat nilai rapor dan lampirannya (setiap lembaga hanya 1 eks)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Jika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terdapat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penempatan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rangking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tidak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urut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pada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lampiran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SK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Penetapan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Peringkat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mohon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dimaklumi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Jika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ada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calon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peserta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didik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masuk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kuota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tetapi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tidak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memanfaatkan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maka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tidak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bisa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digantikan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calon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peserta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didik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lain</a:t>
                      </a:r>
                    </a:p>
                    <a:p>
                      <a:pPr marL="1346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Rapor (Asli )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Rapor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asli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tanpa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melempirkan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fotokopi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0135" algn="l"/>
                        </a:tabLs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Surat Pernyataan keaslian KIP/ PKH/KKS yang dimiliki bermaterai cukup</a:t>
                      </a:r>
                      <a:r>
                        <a:rPr lang="en-US" sz="3600">
                          <a:effectLst/>
                          <a:latin typeface="Arial Narrow" panose="020B0606020202030204" pitchFamily="34" charset="0"/>
                        </a:rPr>
                        <a:t> dan KIP/PKH/KKS (asli dan fotokopi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Jika pada KIP/PKH/KKS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tidak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tercantum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nama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peserta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didik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maka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harus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dibuktikan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Kartu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Keluarga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Bukti Verval di Dinas Pendidikan (Jika ada). Jalur Kejuaraan &amp; Perpindahan Orang Tua)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Bukti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jalur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Prestasi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Kejuaraan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, dan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Perpindahan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tugas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Ortu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belun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diverval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oleh Dinas.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Dimohon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verval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dulu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ke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 Dinas Pendidikan</a:t>
                      </a:r>
                    </a:p>
                    <a:p>
                      <a:pPr marL="133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8288000" cy="1073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Arial Narrow" panose="020B0606020202030204" pitchFamily="34" charset="0"/>
                        </a:rPr>
                        <a:t>Dokumen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Surat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Kejuaraan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dari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SD/MI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dilampiri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Sertifikat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Kejuaraan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(Asli dan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fotokopi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000" b="1" i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Verval</a:t>
                      </a:r>
                      <a:r>
                        <a:rPr lang="en-US" sz="3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Dinas Pendidikan)</a:t>
                      </a: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oleh Dinas Pendidikan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Kemendikbud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jika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penyelenggaranya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Dinas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Kemendikbud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maka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harus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mengetahui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Ka Dinas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/Prov/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Kemendikbud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oleh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jika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penyelenggaranya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maka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harus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mengetahui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Ka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/Prov/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oleh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Bupati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Gubernur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Presiden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mengetahui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Bupati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Gubernur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Presiden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oleh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instansi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pemerintah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sesuai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kewenangannya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;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       -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Dispora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Kemenpora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       -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Polres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Polda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Polri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       -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Kodim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Korem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Kodam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oleh KONI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Kemenpora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Cabor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KONI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mengetahui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      KONI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Kemenpora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6. 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oleh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Kwarcab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Kwarda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Kwarnas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7. 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Nomor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s.d.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6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serendah-rendahnya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Juara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III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tingkat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Kabupaten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Juara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Harapan III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tingkat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Provinsi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/Nasional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8. 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Juara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I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tingkat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Kecamatan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siwa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berprestasi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, OSN, O2SN, FLS2N)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9. 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Menghafal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Juz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Amma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atau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Al Quran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mengetahui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Ka Dinas Pendidikan/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Kemenag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10. 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Diterbitkan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antara</a:t>
                      </a: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Januari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2021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31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Januari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2024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n-US" sz="4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0135" algn="l"/>
                        </a:tabLst>
                      </a:pPr>
                      <a:r>
                        <a:rPr lang="id-ID" sz="3000" dirty="0">
                          <a:effectLst/>
                          <a:latin typeface="Arial Narrow" panose="020B0606020202030204" pitchFamily="34" charset="0"/>
                        </a:rPr>
                        <a:t>SK perpindahan/mutasi tugas orang tua/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d-ID" sz="3000" dirty="0">
                          <a:effectLst/>
                          <a:latin typeface="Arial Narrow" panose="020B0606020202030204" pitchFamily="34" charset="0"/>
                        </a:rPr>
                        <a:t>wali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id-ID" sz="3000" dirty="0">
                          <a:effectLst/>
                          <a:latin typeface="Arial Narrow" panose="020B0606020202030204" pitchFamily="34" charset="0"/>
                        </a:rPr>
                        <a:t>(ASN/TNI/POLRI/BUMN/BUMD)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3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000" b="1" i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Verval</a:t>
                      </a:r>
                      <a:r>
                        <a:rPr lang="en-US" sz="3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Dinas Pendidikan)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Tanpa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ada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pembatasan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waktu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mutasi</a:t>
                      </a:r>
                      <a:endParaRPr lang="en-US" sz="27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Jika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daerah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kerja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wilayah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kecamatan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maka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hanya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bisa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memilih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SMP yang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ada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kecamatan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tsb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Guru dan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tenaga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Kependidikan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SMP yang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termasuk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tenaga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honorer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hanya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boleh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mendaftar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pada SMP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tempat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orang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tua</a:t>
                      </a: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Arial Narrow" panose="020B0606020202030204" pitchFamily="34" charset="0"/>
                        </a:rPr>
                        <a:t>dinas</a:t>
                      </a:r>
                      <a:endParaRPr lang="en-US" sz="27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33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620" marR="96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CD2741-68FD-F16E-7F07-DDCB99B5C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980515"/>
              </p:ext>
            </p:extLst>
          </p:nvPr>
        </p:nvGraphicFramePr>
        <p:xfrm>
          <a:off x="0" y="1562100"/>
          <a:ext cx="18288000" cy="886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600">
                  <a:extLst>
                    <a:ext uri="{9D8B030D-6E8A-4147-A177-3AD203B41FA5}">
                      <a16:colId xmlns:a16="http://schemas.microsoft.com/office/drawing/2014/main" val="3844411949"/>
                    </a:ext>
                  </a:extLst>
                </a:gridCol>
                <a:gridCol w="3830400">
                  <a:extLst>
                    <a:ext uri="{9D8B030D-6E8A-4147-A177-3AD203B41FA5}">
                      <a16:colId xmlns:a16="http://schemas.microsoft.com/office/drawing/2014/main" val="1977355355"/>
                    </a:ext>
                  </a:extLst>
                </a:gridCol>
                <a:gridCol w="5154000">
                  <a:extLst>
                    <a:ext uri="{9D8B030D-6E8A-4147-A177-3AD203B41FA5}">
                      <a16:colId xmlns:a16="http://schemas.microsoft.com/office/drawing/2014/main" val="1774726026"/>
                    </a:ext>
                  </a:extLst>
                </a:gridCol>
                <a:gridCol w="3093900">
                  <a:extLst>
                    <a:ext uri="{9D8B030D-6E8A-4147-A177-3AD203B41FA5}">
                      <a16:colId xmlns:a16="http://schemas.microsoft.com/office/drawing/2014/main" val="2795055926"/>
                    </a:ext>
                  </a:extLst>
                </a:gridCol>
                <a:gridCol w="2408100">
                  <a:extLst>
                    <a:ext uri="{9D8B030D-6E8A-4147-A177-3AD203B41FA5}">
                      <a16:colId xmlns:a16="http://schemas.microsoft.com/office/drawing/2014/main" val="1280388086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760847909"/>
                    </a:ext>
                  </a:extLst>
                </a:gridCol>
              </a:tblGrid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CalonPeserta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Didik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Titik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Koordinat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31984"/>
                  </a:ext>
                </a:extLst>
              </a:tr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</a:t>
                      </a: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Aswani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Jakung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Gang III RT 02 / RW 02, Ds.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Jatilangkung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Pungging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Mushalla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“Al Rahmah”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95006"/>
                  </a:ext>
                </a:extLst>
              </a:tr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151296"/>
                  </a:ext>
                </a:extLst>
              </a:tr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195418"/>
                  </a:ext>
                </a:extLst>
              </a:tr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061423"/>
                  </a:ext>
                </a:extLst>
              </a:tr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66203"/>
                  </a:ext>
                </a:extLst>
              </a:tr>
              <a:tr h="109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8649"/>
                  </a:ext>
                </a:extLst>
              </a:tr>
              <a:tr h="834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38166"/>
                  </a:ext>
                </a:extLst>
              </a:tr>
            </a:tbl>
          </a:graphicData>
        </a:graphic>
      </p:graphicFrame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603A5C77-4FA2-C5E0-C4A7-692650FF5185}"/>
              </a:ext>
            </a:extLst>
          </p:cNvPr>
          <p:cNvSpPr/>
          <p:nvPr/>
        </p:nvSpPr>
        <p:spPr>
          <a:xfrm>
            <a:off x="0" y="190500"/>
            <a:ext cx="13716000" cy="990600"/>
          </a:xfrm>
          <a:prstGeom prst="snip2Diag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CALON PESERTA DIDIK YANG DISERAHKAN SAAT VERVAL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dicetak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PPDB 2024)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3721F-AB87-733B-832E-E60869184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1" y="2628900"/>
            <a:ext cx="2590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24523-DB15-F347-52AD-79DCB19E5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"/>
          <a:stretch/>
        </p:blipFill>
        <p:spPr>
          <a:xfrm>
            <a:off x="20" y="10"/>
            <a:ext cx="18287980" cy="10298919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195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" y="1553453"/>
          <a:ext cx="18287997" cy="881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7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6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9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KEGIATAN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8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Sosialisasi Domnis PPDB 2024 ke Kepala SMP, SD/MI dan Pengawas oleh Dinas Pendidikan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4-7 Maret 2024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08.00-14.00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SMP yang telah ditetapkan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 Nilai Rapor oleh SD/MI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Maret - 4 April 2024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lembaga SD/MI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Cetak sertifikat nilai rapor, peringkat oleh SD/MI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April 2024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lembaga SD/MI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03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Verval dokumen persyaratan jalur prestasi kejuaraan dan perpindahan tugas orang tua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29-30 April dan 2-3 Mei 2024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08.00-14.00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Dinas Pendidikan Kab. Mojokerto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8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Validasi data calon peserta didik dan cetak Data Calon Pendaftar PPDB 2024 di lembaga SD/MI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29-30 April 2024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lembaga SD/MI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8287997" cy="1371600"/>
          </a:xfr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JADWAL KEGIATAN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" y="2"/>
          <a:ext cx="18287999" cy="1032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7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6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JENIS KEGIATAN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Untuk calon peserta didik dari luar Kabupaten Mojokerto dan lulusan tahun pelajaran 2022/2023.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Verifikasi dan Validasi syarat pendaftaran di Dinas Pendidikan. Untuk mendapatkan Data Calon Pendaftar dan Formulir Pendaftaran.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6-8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08.00-14.00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 Dinas Pendidikan Kab. Mojokerto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Untuk calon peserta didik dari SD/MI Kab. Mojokerto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Verifikasi dan Validasi syarat pendaftaran di SMPN yang telah ditentukan (lokasi verval setiap SD/MI telah ditentukan, bisa dilihat di website) untuk mendapatkan Formulir Pendaftaran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6-8 dan 11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08.00-14.00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 SMPN yang telah ditetapkan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753" marR="6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8288001" cy="10287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2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3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JENIS KEGIATAN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378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Simulasi Pendaftaran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Zonasi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13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afirmasi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perpindahan tugas orang tua/wali 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prestasi akademik dan non akademik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14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III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Prestasi Peringkat Nilai Rapor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15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IV.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prestasi nilai rapor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16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514692"/>
          <a:ext cx="18288002" cy="1085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9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9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JENIS KEGIATAN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Pendaftaran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 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Zonasi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Pendaftaran online dan cetak kartu pendaftaran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18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Masa sanggah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20-21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08.00-1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.00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Ke SMP t</a:t>
                      </a:r>
                      <a:r>
                        <a:rPr lang="en-US" sz="3600" dirty="0" err="1">
                          <a:effectLst/>
                          <a:latin typeface="Arial Narrow" panose="020B0606020202030204" pitchFamily="34" charset="0"/>
                        </a:rPr>
                        <a:t>mpt</a:t>
                      </a: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 mendaftar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Pengumuman online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22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08.00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3600" dirty="0"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Daftar ulang dan cetak kartu daftar ulang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22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09.00-21.00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46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afirmasi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perpindahan tugas orang tua/wali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prestasi akademik dan non akademik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0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Pendaftaran online dan cetak kartu pendaftaran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25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9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Pengumuman online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27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08.00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1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Daftar ulang dan cetak kartu daftar ulang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27 Mei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09.00-21.00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37416" marR="37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051" y="0"/>
          <a:ext cx="18145899" cy="9951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4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7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7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JENIS KEGIATAN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85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III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prestasi Peringkat Nilai Rapor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Pendaftaran online dan cetak kartu pendaftaran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29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Pengumuman 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30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08.00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Daftar ulang dan cetak kartu daftar ulang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30 Mei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09.00-21.00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85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Tahap IV.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Jalur prestasi nilai rapor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Pendaftaran online dan cetak kartu pendaftaran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3 Juni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01.00-21.00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Pengumuman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4 Juni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08.00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Daftar ulang dan cetak kartu daftar ulang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4 Juni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09.00-21.00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Internet online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3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Pengesahan Pengumuman gelombang I oleh Dinas Pendidikan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6 Juni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08.00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Di Dinas Pendidikan Kab. Mojokerto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1781" marR="41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8817" y="158819"/>
          <a:ext cx="18018493" cy="10128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8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JENIS KEGIATAN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Pendaftaran Calon peserta didik baru Gelombang 2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7-8 Juni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08.00-12.00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Di SMPN yang dituju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Pengumuman dan daftar ulang gelombang 2 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10 Juni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08.00-12.00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Di SMPN yang dituju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6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Validasi Data Dapodik Di SMPN yang menerima dengan membawa: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prin out bukti daftar ulang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foto kopi Kartu Keluarga (KK)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foto kopi akta kelahiran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foto kopi kartu KIP/PKH/KKS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foto kopi sertifikat kejuaraan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foto kopi KTP Ibu/Bapak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19 Juni 2024 (jalur zonasi) dan 20 Juni 2024 (jalur non zonasi).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08.00-13.00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Di SMPN yang yang menerima (Calon peserta didik datang ke sekolah bersama Orang Tua)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94748" marR="94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2131" y="129942"/>
          <a:ext cx="17960743" cy="561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66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JENIS KEGIATAN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TANGGAL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PUKUL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KETERANGAN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Persiapan MPLS dan penyerahan Surat Keterangan Lulus/foto copy ijazah SD/MI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10-11 Juli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Di SMPN yang menerima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Permulaan tahun pelajaran baru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15 Juli 2024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Pelaksanaan MPLS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15-17 Juli 2024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3600" dirty="0">
                          <a:effectLst/>
                          <a:latin typeface="Arial Narrow" panose="020B0606020202030204" pitchFamily="34" charset="0"/>
                        </a:rPr>
                        <a:t>Di SMPN yang menerima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693793" y="7510422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3334" y="1573243"/>
            <a:ext cx="6974529" cy="1027869"/>
            <a:chOff x="0" y="0"/>
            <a:chExt cx="9299372" cy="137049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299372" cy="1370492"/>
              <a:chOff x="0" y="0"/>
              <a:chExt cx="1836913" cy="2707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36913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836913" h="270714">
                    <a:moveTo>
                      <a:pt x="56611" y="0"/>
                    </a:moveTo>
                    <a:lnTo>
                      <a:pt x="1780302" y="0"/>
                    </a:lnTo>
                    <a:cubicBezTo>
                      <a:pt x="1795316" y="0"/>
                      <a:pt x="1809715" y="5964"/>
                      <a:pt x="1820332" y="16581"/>
                    </a:cubicBezTo>
                    <a:cubicBezTo>
                      <a:pt x="1830949" y="27198"/>
                      <a:pt x="1836913" y="41597"/>
                      <a:pt x="1836913" y="56611"/>
                    </a:cubicBezTo>
                    <a:lnTo>
                      <a:pt x="1836913" y="214103"/>
                    </a:lnTo>
                    <a:cubicBezTo>
                      <a:pt x="1836913" y="229117"/>
                      <a:pt x="1830949" y="243517"/>
                      <a:pt x="1820332" y="254133"/>
                    </a:cubicBezTo>
                    <a:cubicBezTo>
                      <a:pt x="1809715" y="264750"/>
                      <a:pt x="1795316" y="270714"/>
                      <a:pt x="1780302" y="270714"/>
                    </a:cubicBezTo>
                    <a:lnTo>
                      <a:pt x="56611" y="270714"/>
                    </a:lnTo>
                    <a:cubicBezTo>
                      <a:pt x="41597" y="270714"/>
                      <a:pt x="27198" y="264750"/>
                      <a:pt x="16581" y="254133"/>
                    </a:cubicBezTo>
                    <a:cubicBezTo>
                      <a:pt x="5964" y="243517"/>
                      <a:pt x="0" y="229117"/>
                      <a:pt x="0" y="214103"/>
                    </a:cubicBezTo>
                    <a:lnTo>
                      <a:pt x="0" y="56611"/>
                    </a:lnTo>
                    <a:cubicBezTo>
                      <a:pt x="0" y="41597"/>
                      <a:pt x="5964" y="27198"/>
                      <a:pt x="16581" y="16581"/>
                    </a:cubicBezTo>
                    <a:cubicBezTo>
                      <a:pt x="27198" y="5964"/>
                      <a:pt x="41597" y="0"/>
                      <a:pt x="56611" y="0"/>
                    </a:cubicBezTo>
                    <a:close/>
                  </a:path>
                </a:pathLst>
              </a:custGeom>
              <a:solidFill>
                <a:srgbClr val="FE6D73"/>
              </a:solidFill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1836913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5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28422" y="347637"/>
              <a:ext cx="8169878" cy="741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Kollektif Bold" panose="020B0604020101010102"/>
                </a:rPr>
                <a:t>KEBIJAKAN  / REGULASI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1848" y="3580806"/>
            <a:ext cx="7208566" cy="1027869"/>
            <a:chOff x="0" y="0"/>
            <a:chExt cx="9611422" cy="137049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611422" cy="1370492"/>
              <a:chOff x="0" y="0"/>
              <a:chExt cx="1898552" cy="2707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9855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898552" h="270714">
                    <a:moveTo>
                      <a:pt x="54773" y="0"/>
                    </a:moveTo>
                    <a:lnTo>
                      <a:pt x="1843779" y="0"/>
                    </a:lnTo>
                    <a:cubicBezTo>
                      <a:pt x="1874029" y="0"/>
                      <a:pt x="1898552" y="24523"/>
                      <a:pt x="1898552" y="54773"/>
                    </a:cubicBezTo>
                    <a:lnTo>
                      <a:pt x="1898552" y="215941"/>
                    </a:lnTo>
                    <a:cubicBezTo>
                      <a:pt x="1898552" y="246191"/>
                      <a:pt x="1874029" y="270714"/>
                      <a:pt x="1843779" y="270714"/>
                    </a:cubicBezTo>
                    <a:lnTo>
                      <a:pt x="54773" y="270714"/>
                    </a:lnTo>
                    <a:cubicBezTo>
                      <a:pt x="24523" y="270714"/>
                      <a:pt x="0" y="246191"/>
                      <a:pt x="0" y="215941"/>
                    </a:cubicBezTo>
                    <a:lnTo>
                      <a:pt x="0" y="54773"/>
                    </a:lnTo>
                    <a:cubicBezTo>
                      <a:pt x="0" y="24523"/>
                      <a:pt x="24523" y="0"/>
                      <a:pt x="54773" y="0"/>
                    </a:cubicBezTo>
                    <a:close/>
                  </a:path>
                </a:pathLst>
              </a:custGeom>
              <a:solidFill>
                <a:srgbClr val="FFCB77"/>
              </a:solidFill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9050"/>
                <a:ext cx="1898552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5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46153" y="347637"/>
              <a:ext cx="8444026" cy="741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Kollektif Bold" panose="020B0604020101010102"/>
                </a:rPr>
                <a:t>SISTEM ONLINE / DATA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42481" y="5832846"/>
            <a:ext cx="6046286" cy="1027869"/>
            <a:chOff x="0" y="0"/>
            <a:chExt cx="8061715" cy="137049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8061715" cy="1370492"/>
              <a:chOff x="0" y="0"/>
              <a:chExt cx="1592438" cy="2707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5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58094" y="347637"/>
              <a:ext cx="7082546" cy="741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Kollektif Bold" panose="020B0604020101010102"/>
                </a:rPr>
                <a:t>WEBSITE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4" name="AutoShape 24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" name="AutoShape 25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6" name="AutoShape 26"/>
          <p:cNvSpPr/>
          <p:nvPr/>
        </p:nvSpPr>
        <p:spPr>
          <a:xfrm flipV="1">
            <a:off x="17808971" y="-208940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7" name="AutoShape 27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8" name="Freeform 2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9" name="Freeform 2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0" name="Freeform 3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1" name="Freeform 3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2" name="Freeform 32"/>
          <p:cNvSpPr/>
          <p:nvPr/>
        </p:nvSpPr>
        <p:spPr>
          <a:xfrm>
            <a:off x="17146617" y="-9230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3" name="Freeform 33"/>
          <p:cNvSpPr/>
          <p:nvPr/>
        </p:nvSpPr>
        <p:spPr>
          <a:xfrm>
            <a:off x="17146617" y="9915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4" name="Freeform 34"/>
          <p:cNvSpPr/>
          <p:nvPr/>
        </p:nvSpPr>
        <p:spPr>
          <a:xfrm>
            <a:off x="16062808" y="-9230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5" name="Freeform 35"/>
          <p:cNvSpPr/>
          <p:nvPr/>
        </p:nvSpPr>
        <p:spPr>
          <a:xfrm rot="5400000">
            <a:off x="14978999" y="9915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6" name="Freeform 36"/>
          <p:cNvSpPr/>
          <p:nvPr/>
        </p:nvSpPr>
        <p:spPr>
          <a:xfrm rot="5400000" flipH="1" flipV="1">
            <a:off x="12713131" y="-9230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7" name="Freeform 37"/>
          <p:cNvSpPr/>
          <p:nvPr/>
        </p:nvSpPr>
        <p:spPr>
          <a:xfrm rot="-10800000" flipH="1" flipV="1">
            <a:off x="12713131" y="9915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8" name="Freeform 38"/>
          <p:cNvSpPr/>
          <p:nvPr/>
        </p:nvSpPr>
        <p:spPr>
          <a:xfrm>
            <a:off x="7576871" y="2519547"/>
            <a:ext cx="9873630" cy="6738753"/>
          </a:xfrm>
          <a:custGeom>
            <a:avLst/>
            <a:gdLst/>
            <a:ahLst/>
            <a:cxnLst/>
            <a:rect l="l" t="t" r="r" b="b"/>
            <a:pathLst>
              <a:path w="9873630" h="6738753">
                <a:moveTo>
                  <a:pt x="0" y="0"/>
                </a:moveTo>
                <a:lnTo>
                  <a:pt x="9873630" y="0"/>
                </a:lnTo>
                <a:lnTo>
                  <a:pt x="9873630" y="6738753"/>
                </a:lnTo>
                <a:lnTo>
                  <a:pt x="0" y="673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9" name="TextBox 39"/>
          <p:cNvSpPr txBox="1"/>
          <p:nvPr/>
        </p:nvSpPr>
        <p:spPr>
          <a:xfrm>
            <a:off x="1363114" y="543461"/>
            <a:ext cx="6967300" cy="81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0"/>
              </a:lnSpc>
            </a:pPr>
            <a:r>
              <a:rPr lang="en-US" sz="6100">
                <a:solidFill>
                  <a:srgbClr val="227C9D"/>
                </a:solidFill>
                <a:latin typeface="Kollektif Bold" panose="020B0604020101010102"/>
              </a:rPr>
              <a:t>NARAHUBUNG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-219261" y="2753512"/>
            <a:ext cx="896977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Roboto" panose="02000000000000000000"/>
              </a:rPr>
              <a:t>Pak Harman :  0856-5508-5130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21848" y="7013114"/>
            <a:ext cx="6331478" cy="6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Roboto Bold" panose="02000000000000000000"/>
              </a:rPr>
              <a:t>ppdb.kabmojokerto.id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-361857" y="4811712"/>
            <a:ext cx="896977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Roboto" panose="02000000000000000000"/>
              </a:rPr>
              <a:t>Pak Ghani :  0895-2496-9240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63654" y="3079080"/>
            <a:ext cx="10620170" cy="165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0"/>
              </a:lnSpc>
            </a:pPr>
            <a:r>
              <a:rPr lang="en-US" sz="12400">
                <a:solidFill>
                  <a:srgbClr val="227C9D"/>
                </a:solidFill>
                <a:latin typeface="Kollektif Bold" panose="020B0604020101010102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5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5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6" name="Freeform 46"/>
          <p:cNvSpPr/>
          <p:nvPr/>
        </p:nvSpPr>
        <p:spPr>
          <a:xfrm>
            <a:off x="4947463" y="4806341"/>
            <a:ext cx="9180311" cy="4532778"/>
          </a:xfrm>
          <a:custGeom>
            <a:avLst/>
            <a:gdLst/>
            <a:ahLst/>
            <a:cxnLst/>
            <a:rect l="l" t="t" r="r" b="b"/>
            <a:pathLst>
              <a:path w="9180311" h="4532778">
                <a:moveTo>
                  <a:pt x="0" y="0"/>
                </a:moveTo>
                <a:lnTo>
                  <a:pt x="9180311" y="0"/>
                </a:lnTo>
                <a:lnTo>
                  <a:pt x="9180311" y="4532778"/>
                </a:lnTo>
                <a:lnTo>
                  <a:pt x="0" y="453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F8CAD9-24C1-7CDD-F097-B8C5D39E3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2608" y="2337057"/>
            <a:ext cx="7543800" cy="1981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</a:p>
          <a:p>
            <a:pPr marL="0" indent="0">
              <a:buNone/>
            </a:pP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Zonasi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0" y="4464929"/>
            <a:ext cx="7543800" cy="22401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</a:p>
          <a:p>
            <a:pPr marL="0" indent="0">
              <a:buNone/>
            </a:pP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Afirmasi</a:t>
            </a:r>
            <a:endParaRPr lang="en-ID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perpindahan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wali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ID" sz="2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non </a:t>
            </a:r>
            <a:r>
              <a:rPr lang="en-ID" sz="28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endParaRPr lang="en-ID" sz="2800" b="1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6140" y="6942594"/>
            <a:ext cx="7543800" cy="1524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3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</a:p>
          <a:p>
            <a:r>
              <a:rPr lang="en-ID" sz="3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lang="en-ID" sz="32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ID" sz="3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r>
              <a:rPr lang="en-ID" sz="3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Nilai </a:t>
            </a:r>
            <a:r>
              <a:rPr lang="en-ID" sz="32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endParaRPr lang="en-ID" sz="32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2978" y="8613266"/>
            <a:ext cx="7543799" cy="1524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3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</a:p>
          <a:p>
            <a:r>
              <a:rPr lang="en-ID" sz="3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Jalur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D" sz="32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restasi</a:t>
            </a:r>
            <a:r>
              <a:rPr lang="en-ID" sz="3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D" sz="3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ilai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D" sz="3200" b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</a:t>
            </a:r>
            <a:endParaRPr lang="en-ID" sz="3200" b="1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42"/>
          <p:cNvSpPr/>
          <p:nvPr/>
        </p:nvSpPr>
        <p:spPr>
          <a:xfrm>
            <a:off x="498588" y="305411"/>
            <a:ext cx="804977" cy="1025448"/>
          </a:xfrm>
          <a:custGeom>
            <a:avLst/>
            <a:gdLst/>
            <a:ahLst/>
            <a:cxnLst/>
            <a:rect l="l" t="t" r="r" b="b"/>
            <a:pathLst>
              <a:path w="804977" h="1025448">
                <a:moveTo>
                  <a:pt x="0" y="0"/>
                </a:moveTo>
                <a:lnTo>
                  <a:pt x="804977" y="0"/>
                </a:lnTo>
                <a:lnTo>
                  <a:pt x="804977" y="1025449"/>
                </a:lnTo>
                <a:lnTo>
                  <a:pt x="0" y="1025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1" name="TextBox 43"/>
          <p:cNvSpPr txBox="1"/>
          <p:nvPr/>
        </p:nvSpPr>
        <p:spPr>
          <a:xfrm>
            <a:off x="1570265" y="516661"/>
            <a:ext cx="2752828" cy="76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  <p:sp>
        <p:nvSpPr>
          <p:cNvPr id="12" name="Freeform 16"/>
          <p:cNvSpPr/>
          <p:nvPr/>
        </p:nvSpPr>
        <p:spPr>
          <a:xfrm>
            <a:off x="15925799" y="68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4" name="Freeform 3"/>
          <p:cNvSpPr/>
          <p:nvPr/>
        </p:nvSpPr>
        <p:spPr>
          <a:xfrm>
            <a:off x="15925800" y="116538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Freeform 8"/>
          <p:cNvSpPr/>
          <p:nvPr/>
        </p:nvSpPr>
        <p:spPr>
          <a:xfrm>
            <a:off x="17204190" y="11872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6" name="Freeform 35"/>
          <p:cNvSpPr/>
          <p:nvPr/>
        </p:nvSpPr>
        <p:spPr>
          <a:xfrm>
            <a:off x="373980" y="7429500"/>
            <a:ext cx="5145398" cy="2707766"/>
          </a:xfrm>
          <a:custGeom>
            <a:avLst/>
            <a:gdLst/>
            <a:ahLst/>
            <a:cxnLst/>
            <a:rect l="l" t="t" r="r" b="b"/>
            <a:pathLst>
              <a:path w="5145398" h="2707766">
                <a:moveTo>
                  <a:pt x="0" y="0"/>
                </a:moveTo>
                <a:lnTo>
                  <a:pt x="5145399" y="0"/>
                </a:lnTo>
                <a:lnTo>
                  <a:pt x="5145399" y="2707766"/>
                </a:lnTo>
                <a:lnTo>
                  <a:pt x="0" y="27077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5257800" y="383041"/>
            <a:ext cx="10473416" cy="1083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PENYESUAIAN TAHAPAN GELOMBANG 1  PPDB 2024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684" y="1885429"/>
            <a:ext cx="6473343" cy="3699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kesempatan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Calon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didik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domisilinya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SMP Negeri yang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jalur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Jalur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Zonasi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kesempatan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17204191" y="149440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Freeform 5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Freeform 6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Freeform 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0" name="Group 10"/>
          <p:cNvGrpSpPr/>
          <p:nvPr/>
        </p:nvGrpSpPr>
        <p:grpSpPr>
          <a:xfrm rot="2700000">
            <a:off x="14316457" y="9143798"/>
            <a:ext cx="7415398" cy="3565095"/>
            <a:chOff x="0" y="0"/>
            <a:chExt cx="660400" cy="317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4" name="AutoShape 1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5" name="AutoShape 1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6" name="AutoShape 1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7" name="AutoShape 1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18" name="Group 1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2" name="AutoShape 2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3" name="AutoShape 2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4" name="AutoShape 2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" name="AutoShape 2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6" name="AutoShape 2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7" name="AutoShape 2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8" name="AutoShape 2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29" name="Group 29"/>
          <p:cNvGrpSpPr/>
          <p:nvPr/>
        </p:nvGrpSpPr>
        <p:grpSpPr>
          <a:xfrm>
            <a:off x="385684" y="228677"/>
            <a:ext cx="6955941" cy="1206749"/>
            <a:chOff x="0" y="0"/>
            <a:chExt cx="1832017" cy="31782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32017" cy="317827"/>
            </a:xfrm>
            <a:custGeom>
              <a:avLst/>
              <a:gdLst/>
              <a:ahLst/>
              <a:cxnLst/>
              <a:rect l="l" t="t" r="r" b="b"/>
              <a:pathLst>
                <a:path w="1832017" h="317827">
                  <a:moveTo>
                    <a:pt x="35616" y="0"/>
                  </a:moveTo>
                  <a:lnTo>
                    <a:pt x="1796402" y="0"/>
                  </a:lnTo>
                  <a:cubicBezTo>
                    <a:pt x="1816072" y="0"/>
                    <a:pt x="1832017" y="15946"/>
                    <a:pt x="1832017" y="35616"/>
                  </a:cubicBezTo>
                  <a:lnTo>
                    <a:pt x="1832017" y="282211"/>
                  </a:lnTo>
                  <a:cubicBezTo>
                    <a:pt x="1832017" y="301881"/>
                    <a:pt x="1816072" y="317827"/>
                    <a:pt x="1796402" y="317827"/>
                  </a:cubicBezTo>
                  <a:lnTo>
                    <a:pt x="35616" y="317827"/>
                  </a:lnTo>
                  <a:cubicBezTo>
                    <a:pt x="15946" y="317827"/>
                    <a:pt x="0" y="301881"/>
                    <a:pt x="0" y="282211"/>
                  </a:cubicBezTo>
                  <a:lnTo>
                    <a:pt x="0" y="35616"/>
                  </a:lnTo>
                  <a:cubicBezTo>
                    <a:pt x="0" y="15946"/>
                    <a:pt x="15946" y="0"/>
                    <a:pt x="35616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id-ID">
                <a:highlight>
                  <a:srgbClr val="0000FF"/>
                </a:highlight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1832017" cy="29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>
                <a:highlight>
                  <a:srgbClr val="0000FF"/>
                </a:highlight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356205" y="9065375"/>
            <a:ext cx="4699659" cy="1132869"/>
            <a:chOff x="0" y="0"/>
            <a:chExt cx="1237770" cy="2983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37770" cy="298369"/>
            </a:xfrm>
            <a:custGeom>
              <a:avLst/>
              <a:gdLst/>
              <a:ahLst/>
              <a:cxnLst/>
              <a:rect l="l" t="t" r="r" b="b"/>
              <a:pathLst>
                <a:path w="1237770" h="298369">
                  <a:moveTo>
                    <a:pt x="1237770" y="0"/>
                  </a:moveTo>
                  <a:lnTo>
                    <a:pt x="0" y="0"/>
                  </a:lnTo>
                  <a:lnTo>
                    <a:pt x="101600" y="149184"/>
                  </a:lnTo>
                  <a:lnTo>
                    <a:pt x="0" y="298369"/>
                  </a:lnTo>
                  <a:lnTo>
                    <a:pt x="1237770" y="298369"/>
                  </a:lnTo>
                  <a:lnTo>
                    <a:pt x="1136170" y="149184"/>
                  </a:lnTo>
                  <a:lnTo>
                    <a:pt x="1237770" y="0"/>
                  </a:ln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8900" y="19050"/>
              <a:ext cx="1059970" cy="27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943524" y="7770630"/>
            <a:ext cx="5145398" cy="2707766"/>
          </a:xfrm>
          <a:custGeom>
            <a:avLst/>
            <a:gdLst/>
            <a:ahLst/>
            <a:cxnLst/>
            <a:rect l="l" t="t" r="r" b="b"/>
            <a:pathLst>
              <a:path w="5145398" h="2707766">
                <a:moveTo>
                  <a:pt x="0" y="0"/>
                </a:moveTo>
                <a:lnTo>
                  <a:pt x="5145399" y="0"/>
                </a:lnTo>
                <a:lnTo>
                  <a:pt x="5145399" y="2707766"/>
                </a:lnTo>
                <a:lnTo>
                  <a:pt x="0" y="2707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6" name="TextBox 36"/>
          <p:cNvSpPr txBox="1"/>
          <p:nvPr/>
        </p:nvSpPr>
        <p:spPr>
          <a:xfrm>
            <a:off x="635606" y="350376"/>
            <a:ext cx="6456097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>
                <a:solidFill>
                  <a:srgbClr val="EFEFEF"/>
                </a:solidFill>
                <a:latin typeface="Montserrat Semi-Bold" panose="00000700000000000000"/>
              </a:rPr>
              <a:t>1. JALUR ZONASI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1904" y="1494404"/>
            <a:ext cx="8592571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Jalur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Zonasi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adalah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penerimaan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baru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dilaksanakan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mempertimbangkan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jarak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tempat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tinggal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domisili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calon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metode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titik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koordinat</a:t>
            </a:r>
            <a:endParaRPr lang="en-US" sz="3000" dirty="0">
              <a:solidFill>
                <a:srgbClr val="000000"/>
              </a:solidFill>
              <a:latin typeface="Roboto Bold" panose="02000000000000000000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 Bold" panose="0200000000000000000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61524" y="4833300"/>
            <a:ext cx="8521333" cy="20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Titik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Koordinat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berdasarkan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Kartu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Keluarga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diterbitkan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paling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lambat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1 Juli 2023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atau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Surat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Keterangan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Domisili</a:t>
            </a:r>
            <a:endParaRPr lang="en-US" sz="3000" dirty="0">
              <a:solidFill>
                <a:srgbClr val="000000"/>
              </a:solidFill>
              <a:latin typeface="Roboto Bold" panose="0200000000000000000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Roboto Bold" panose="0200000000000000000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765863" y="9145098"/>
            <a:ext cx="3880342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oboto Bold" panose="02000000000000000000"/>
              </a:rPr>
              <a:t>Kuota : 50%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144000" y="1406275"/>
            <a:ext cx="7654158" cy="592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Menggunakan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format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sesuai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Domnis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.</a:t>
            </a:r>
          </a:p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Domisili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harus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sesuai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alamat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SD/MI (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desa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).</a:t>
            </a:r>
          </a:p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Dilampiri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foto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copy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rapor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kelas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V dan VI.</a:t>
            </a:r>
          </a:p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Dilampiri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bukti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prin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out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titik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koordinat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rumah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yang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ditempati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pada 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sistem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PPDB </a:t>
            </a:r>
            <a:r>
              <a:rPr lang="en-US" sz="2800" dirty="0" err="1">
                <a:solidFill>
                  <a:srgbClr val="00B0F0"/>
                </a:solidFill>
                <a:latin typeface="DM Sans Bold"/>
              </a:rPr>
              <a:t>tahun</a:t>
            </a:r>
            <a:r>
              <a:rPr lang="en-US" sz="2800" dirty="0">
                <a:solidFill>
                  <a:srgbClr val="00B0F0"/>
                </a:solidFill>
                <a:latin typeface="DM Sans Bold"/>
              </a:rPr>
              <a:t> 2024. </a:t>
            </a:r>
          </a:p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Dilampiri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foto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copy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Kartu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Keluarga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saudara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rumah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inggali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sesuai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M Sans Bold"/>
              </a:rPr>
              <a:t>domisili</a:t>
            </a:r>
            <a:r>
              <a:rPr lang="en-US" sz="2800" dirty="0">
                <a:solidFill>
                  <a:srgbClr val="000000"/>
                </a:solidFill>
                <a:latin typeface="DM Sans Bold"/>
              </a:rPr>
              <a:t>.</a:t>
            </a:r>
          </a:p>
          <a:p>
            <a:pPr algn="just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41904" y="7154372"/>
            <a:ext cx="13268812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Teknik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Seleksi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Perangkingan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menggunakan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jarak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terdekat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tempat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tinggal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domisili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sekolah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tujuan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. Jika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terdapat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jarak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sama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penetapannya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didasarkan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pada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usia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calon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lebih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tua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328120" y="821054"/>
            <a:ext cx="6955940" cy="434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  <a:spcBef>
                <a:spcPct val="0"/>
              </a:spcBef>
            </a:pPr>
            <a:r>
              <a:rPr lang="en-US" sz="3200" dirty="0">
                <a:latin typeface="DM Sans Bold"/>
              </a:rPr>
              <a:t>Surat </a:t>
            </a:r>
            <a:r>
              <a:rPr lang="en-US" sz="3200" dirty="0" err="1">
                <a:latin typeface="DM Sans Bold"/>
              </a:rPr>
              <a:t>Keterangan</a:t>
            </a:r>
            <a:r>
              <a:rPr lang="en-US" sz="3200" dirty="0">
                <a:latin typeface="DM Sans Bold"/>
              </a:rPr>
              <a:t> </a:t>
            </a:r>
            <a:r>
              <a:rPr lang="en-US" sz="3200" dirty="0" err="1">
                <a:latin typeface="DM Sans Bold"/>
              </a:rPr>
              <a:t>Domisili</a:t>
            </a:r>
            <a:r>
              <a:rPr lang="en-US" sz="3200" dirty="0">
                <a:latin typeface="DM Sans Bold"/>
              </a:rPr>
              <a:t> </a:t>
            </a:r>
            <a:r>
              <a:rPr lang="en-US" sz="3200" dirty="0" err="1">
                <a:latin typeface="DM Sans Bold"/>
              </a:rPr>
              <a:t>harus</a:t>
            </a:r>
            <a:endParaRPr lang="en-US" sz="3200" dirty="0">
              <a:latin typeface="DM Sans Bold"/>
            </a:endParaRPr>
          </a:p>
        </p:txBody>
      </p:sp>
      <p:sp>
        <p:nvSpPr>
          <p:cNvPr id="43" name="Freeform 2"/>
          <p:cNvSpPr/>
          <p:nvPr/>
        </p:nvSpPr>
        <p:spPr>
          <a:xfrm>
            <a:off x="16301504" y="97155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3230FF60-478A-7E68-1704-C8D14784BAB2}"/>
              </a:ext>
            </a:extLst>
          </p:cNvPr>
          <p:cNvSpPr/>
          <p:nvPr/>
        </p:nvSpPr>
        <p:spPr>
          <a:xfrm>
            <a:off x="588936" y="419100"/>
            <a:ext cx="11125200" cy="1752600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Dilampiri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print out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ditempati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pada system PPDB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32DD84E2-531C-DAF9-7F9C-B14C61831CE2}"/>
              </a:ext>
            </a:extLst>
          </p:cNvPr>
          <p:cNvSpPr/>
          <p:nvPr/>
        </p:nvSpPr>
        <p:spPr>
          <a:xfrm>
            <a:off x="5410200" y="2476500"/>
            <a:ext cx="12801600" cy="7712344"/>
          </a:xfrm>
          <a:prstGeom prst="snip2Diag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BUKTI PRINT OUT TITIK KOORDINAT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Alamat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: ……………………………		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 Location /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: 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: 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hp orang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: 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: …………………………….</a:t>
            </a:r>
          </a:p>
        </p:txBody>
      </p:sp>
      <p:sp>
        <p:nvSpPr>
          <p:cNvPr id="6" name="Freeform 35">
            <a:extLst>
              <a:ext uri="{FF2B5EF4-FFF2-40B4-BE49-F238E27FC236}">
                <a16:creationId xmlns:a16="http://schemas.microsoft.com/office/drawing/2014/main" id="{91F47471-6E7B-0D30-E9B4-16DC75EC6C71}"/>
              </a:ext>
            </a:extLst>
          </p:cNvPr>
          <p:cNvSpPr/>
          <p:nvPr/>
        </p:nvSpPr>
        <p:spPr>
          <a:xfrm>
            <a:off x="-152400" y="7481078"/>
            <a:ext cx="5145398" cy="2707766"/>
          </a:xfrm>
          <a:custGeom>
            <a:avLst/>
            <a:gdLst/>
            <a:ahLst/>
            <a:cxnLst/>
            <a:rect l="l" t="t" r="r" b="b"/>
            <a:pathLst>
              <a:path w="5145398" h="2707766">
                <a:moveTo>
                  <a:pt x="0" y="0"/>
                </a:moveTo>
                <a:lnTo>
                  <a:pt x="5145399" y="0"/>
                </a:lnTo>
                <a:lnTo>
                  <a:pt x="5145399" y="2707766"/>
                </a:lnTo>
                <a:lnTo>
                  <a:pt x="0" y="2707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38972CC6-A92A-7332-9A96-303F579322A3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722BF8C-C2C8-9B8B-D61B-CC73591F9813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6D05644-378A-144E-EC4D-2ED675475380}"/>
              </a:ext>
            </a:extLst>
          </p:cNvPr>
          <p:cNvSpPr/>
          <p:nvPr/>
        </p:nvSpPr>
        <p:spPr>
          <a:xfrm>
            <a:off x="16120381" y="10878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950D444-124D-B639-BEFA-C27851D0702C}"/>
              </a:ext>
            </a:extLst>
          </p:cNvPr>
          <p:cNvSpPr/>
          <p:nvPr/>
        </p:nvSpPr>
        <p:spPr>
          <a:xfrm>
            <a:off x="17209357" y="10878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6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17204191" y="149440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Freeform 5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Freeform 6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Freeform 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0" name="Group 10"/>
          <p:cNvGrpSpPr/>
          <p:nvPr/>
        </p:nvGrpSpPr>
        <p:grpSpPr>
          <a:xfrm rot="2700000">
            <a:off x="14316457" y="9143798"/>
            <a:ext cx="7415398" cy="3565095"/>
            <a:chOff x="0" y="0"/>
            <a:chExt cx="660400" cy="317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4" name="AutoShape 1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5" name="AutoShape 1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6" name="AutoShape 1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7" name="AutoShape 1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18" name="Group 1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2" name="AutoShape 2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3" name="AutoShape 2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4" name="AutoShape 2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" name="AutoShape 2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6" name="AutoShape 2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7" name="AutoShape 2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8" name="AutoShape 2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5" name="Freeform 35"/>
          <p:cNvSpPr/>
          <p:nvPr/>
        </p:nvSpPr>
        <p:spPr>
          <a:xfrm>
            <a:off x="12943524" y="7770630"/>
            <a:ext cx="5145398" cy="2707766"/>
          </a:xfrm>
          <a:custGeom>
            <a:avLst/>
            <a:gdLst/>
            <a:ahLst/>
            <a:cxnLst/>
            <a:rect l="l" t="t" r="r" b="b"/>
            <a:pathLst>
              <a:path w="5145398" h="2707766">
                <a:moveTo>
                  <a:pt x="0" y="0"/>
                </a:moveTo>
                <a:lnTo>
                  <a:pt x="5145399" y="0"/>
                </a:lnTo>
                <a:lnTo>
                  <a:pt x="5145399" y="2707766"/>
                </a:lnTo>
                <a:lnTo>
                  <a:pt x="0" y="2707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0" name="TextBox 40"/>
          <p:cNvSpPr txBox="1"/>
          <p:nvPr/>
        </p:nvSpPr>
        <p:spPr>
          <a:xfrm>
            <a:off x="557757" y="3898740"/>
            <a:ext cx="17188338" cy="5131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</a:rPr>
              <a:t>Syarat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</a:rPr>
              <a:t> dan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</a:rPr>
              <a:t>ketentuan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</a:rPr>
              <a:t> masa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</a:rPr>
              <a:t>sanggah</a:t>
            </a:r>
            <a:endParaRPr lang="en-ID" sz="28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ketentuan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sanggahan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sanggah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28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lphaLcPeriod"/>
            </a:pP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mendaftar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28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lphaLcPeriod"/>
            </a:pP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diragukan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kebenarannya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endParaRPr lang="en-ID" sz="28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lphaLcPeriod"/>
            </a:pP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domisili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diragukan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kebenarannya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28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lphaLcPeriod"/>
            </a:pP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Panitia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PPDB SMP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menolak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sanggah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diajukan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43" name="Freeform 2"/>
          <p:cNvSpPr/>
          <p:nvPr/>
        </p:nvSpPr>
        <p:spPr>
          <a:xfrm>
            <a:off x="16301504" y="97155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5377941" y="140410"/>
            <a:ext cx="7620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MASA SANGGAH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3302" y="1770536"/>
            <a:ext cx="15527641" cy="191852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Masa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sanggah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waktu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pengajuan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sanggah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diberikan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kepada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calon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didik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melaporkan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hasil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pemeringkatan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pendaftaran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jalur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zonasi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disebabkan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adanya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jarak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calon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didik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lain yang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diragukan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</a:rPr>
              <a:t>kebenarannya</a:t>
            </a:r>
            <a:endParaRPr lang="en-US" sz="2800" b="1" dirty="0">
              <a:latin typeface="Roboto Bold" panose="02000000000000000000"/>
            </a:endParaRPr>
          </a:p>
        </p:txBody>
      </p:sp>
      <p:sp>
        <p:nvSpPr>
          <p:cNvPr id="29" name="Freeform 42"/>
          <p:cNvSpPr/>
          <p:nvPr/>
        </p:nvSpPr>
        <p:spPr>
          <a:xfrm>
            <a:off x="498588" y="305411"/>
            <a:ext cx="804977" cy="1025448"/>
          </a:xfrm>
          <a:custGeom>
            <a:avLst/>
            <a:gdLst/>
            <a:ahLst/>
            <a:cxnLst/>
            <a:rect l="l" t="t" r="r" b="b"/>
            <a:pathLst>
              <a:path w="804977" h="1025448">
                <a:moveTo>
                  <a:pt x="0" y="0"/>
                </a:moveTo>
                <a:lnTo>
                  <a:pt x="804977" y="0"/>
                </a:lnTo>
                <a:lnTo>
                  <a:pt x="804977" y="1025449"/>
                </a:lnTo>
                <a:lnTo>
                  <a:pt x="0" y="102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1" name="TextBox 43"/>
          <p:cNvSpPr txBox="1"/>
          <p:nvPr/>
        </p:nvSpPr>
        <p:spPr>
          <a:xfrm>
            <a:off x="1570265" y="516661"/>
            <a:ext cx="2752828" cy="76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17204191" y="149440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Freeform 5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Freeform 6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Freeform 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0" name="Group 10"/>
          <p:cNvGrpSpPr/>
          <p:nvPr/>
        </p:nvGrpSpPr>
        <p:grpSpPr>
          <a:xfrm rot="2700000">
            <a:off x="14316457" y="9143798"/>
            <a:ext cx="7415398" cy="3565095"/>
            <a:chOff x="0" y="0"/>
            <a:chExt cx="660400" cy="317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4" name="AutoShape 1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5" name="AutoShape 1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6" name="AutoShape 1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7" name="AutoShape 1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18" name="Group 1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2" name="AutoShape 2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3" name="AutoShape 2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4" name="AutoShape 2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5" name="AutoShape 2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6" name="AutoShape 2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7" name="AutoShape 2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28" name="AutoShape 2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35" name="Freeform 35"/>
          <p:cNvSpPr/>
          <p:nvPr/>
        </p:nvSpPr>
        <p:spPr>
          <a:xfrm>
            <a:off x="12943524" y="7770630"/>
            <a:ext cx="5145398" cy="2707766"/>
          </a:xfrm>
          <a:custGeom>
            <a:avLst/>
            <a:gdLst/>
            <a:ahLst/>
            <a:cxnLst/>
            <a:rect l="l" t="t" r="r" b="b"/>
            <a:pathLst>
              <a:path w="5145398" h="2707766">
                <a:moveTo>
                  <a:pt x="0" y="0"/>
                </a:moveTo>
                <a:lnTo>
                  <a:pt x="5145399" y="0"/>
                </a:lnTo>
                <a:lnTo>
                  <a:pt x="5145399" y="2707766"/>
                </a:lnTo>
                <a:lnTo>
                  <a:pt x="0" y="2707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3" name="Freeform 2"/>
          <p:cNvSpPr/>
          <p:nvPr/>
        </p:nvSpPr>
        <p:spPr>
          <a:xfrm>
            <a:off x="16301504" y="97155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4131495" y="195069"/>
            <a:ext cx="7620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MASA SANGGAH</a:t>
            </a:r>
            <a:endParaRPr lang="en-US" sz="4800" dirty="0"/>
          </a:p>
        </p:txBody>
      </p:sp>
      <p:sp>
        <p:nvSpPr>
          <p:cNvPr id="45" name="Rectangle 44"/>
          <p:cNvSpPr/>
          <p:nvPr/>
        </p:nvSpPr>
        <p:spPr>
          <a:xfrm>
            <a:off x="556102" y="1550152"/>
            <a:ext cx="15936466" cy="54723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69240" lvl="1" algn="just">
              <a:lnSpc>
                <a:spcPct val="150000"/>
              </a:lnSpc>
              <a:tabLst>
                <a:tab pos="94297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Tata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pengajuan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sanggah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69240" lvl="1" algn="just">
              <a:lnSpc>
                <a:spcPct val="150000"/>
              </a:lnSpc>
              <a:tabLst>
                <a:tab pos="94297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Tata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melakukan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sanggahan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selama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masa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sanggah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69240" lvl="1" algn="just">
              <a:lnSpc>
                <a:spcPct val="150000"/>
              </a:lnSpc>
              <a:tabLst>
                <a:tab pos="94297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berikut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40790" lvl="2" indent="-514350" algn="just">
              <a:lnSpc>
                <a:spcPct val="150000"/>
              </a:lnSpc>
              <a:buFont typeface="+mj-lt"/>
              <a:buAutoNum type="alphaLcPeriod"/>
              <a:tabLst>
                <a:tab pos="942975" algn="l"/>
              </a:tabLst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calon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didik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mengajukan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sanggah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SMPN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tempat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mendaftar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membawa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bukti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screenshots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peringkat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pada system PPDB paling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lambat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pukul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12.00 pada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terakhir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masa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sanggah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40790" lvl="2" indent="-514350" algn="just">
              <a:lnSpc>
                <a:spcPct val="150000"/>
              </a:lnSpc>
              <a:buFont typeface="+mj-lt"/>
              <a:buAutoNum type="alphaLcPeriod"/>
              <a:tabLst>
                <a:tab pos="942975" algn="l"/>
              </a:tabLst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menunggu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hasil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verifikasi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panitia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PPDB SMPN.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56844" y="7234568"/>
            <a:ext cx="7543800" cy="294069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Sangsi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operator yang 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terbukti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pelanggaran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teguran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endParaRPr lang="en-ID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8" name="Group 8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2" name="AutoShape 12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3" name="AutoShape 13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4" name="AutoShape 14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5" name="AutoShape 15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6" name="AutoShape 16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7" name="AutoShape 17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18" name="Group 18"/>
          <p:cNvGrpSpPr/>
          <p:nvPr/>
        </p:nvGrpSpPr>
        <p:grpSpPr>
          <a:xfrm>
            <a:off x="-55109" y="8119382"/>
            <a:ext cx="2167618" cy="2167618"/>
            <a:chOff x="0" y="0"/>
            <a:chExt cx="2890157" cy="2890157"/>
          </a:xfrm>
        </p:grpSpPr>
        <p:sp>
          <p:nvSpPr>
            <p:cNvPr id="19" name="Freeform 19"/>
            <p:cNvSpPr/>
            <p:nvPr/>
          </p:nvSpPr>
          <p:spPr>
            <a:xfrm flipH="1">
              <a:off x="0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0"/>
                  </a:moveTo>
                  <a:lnTo>
                    <a:pt x="0" y="0"/>
                  </a:lnTo>
                  <a:lnTo>
                    <a:pt x="0" y="1445079"/>
                  </a:lnTo>
                  <a:lnTo>
                    <a:pt x="1445079" y="1445079"/>
                  </a:lnTo>
                  <a:lnTo>
                    <a:pt x="144507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20"/>
            <p:cNvSpPr/>
            <p:nvPr/>
          </p:nvSpPr>
          <p:spPr>
            <a:xfrm rot="5400000" flipH="1">
              <a:off x="22768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8" y="0"/>
                  </a:moveTo>
                  <a:lnTo>
                    <a:pt x="0" y="0"/>
                  </a:lnTo>
                  <a:lnTo>
                    <a:pt x="0" y="1445078"/>
                  </a:lnTo>
                  <a:lnTo>
                    <a:pt x="1445078" y="1445078"/>
                  </a:lnTo>
                  <a:lnTo>
                    <a:pt x="144507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1"/>
            <p:cNvSpPr/>
            <p:nvPr/>
          </p:nvSpPr>
          <p:spPr>
            <a:xfrm rot="-10800000" flipV="1"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1445078"/>
                  </a:moveTo>
                  <a:lnTo>
                    <a:pt x="1445078" y="1445078"/>
                  </a:lnTo>
                  <a:lnTo>
                    <a:pt x="1445078" y="0"/>
                  </a:lnTo>
                  <a:lnTo>
                    <a:pt x="0" y="0"/>
                  </a:lnTo>
                  <a:lnTo>
                    <a:pt x="0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6342064"/>
            <a:ext cx="16295340" cy="3779610"/>
            <a:chOff x="0" y="0"/>
            <a:chExt cx="4291777" cy="9954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91777" cy="995453"/>
            </a:xfrm>
            <a:custGeom>
              <a:avLst/>
              <a:gdLst/>
              <a:ahLst/>
              <a:cxnLst/>
              <a:rect l="l" t="t" r="r" b="b"/>
              <a:pathLst>
                <a:path w="4291777" h="995453">
                  <a:moveTo>
                    <a:pt x="12828" y="0"/>
                  </a:moveTo>
                  <a:lnTo>
                    <a:pt x="4278949" y="0"/>
                  </a:lnTo>
                  <a:cubicBezTo>
                    <a:pt x="4286034" y="0"/>
                    <a:pt x="4291777" y="5743"/>
                    <a:pt x="4291777" y="12828"/>
                  </a:cubicBezTo>
                  <a:lnTo>
                    <a:pt x="4291777" y="982625"/>
                  </a:lnTo>
                  <a:cubicBezTo>
                    <a:pt x="4291777" y="989710"/>
                    <a:pt x="4286034" y="995453"/>
                    <a:pt x="4278949" y="995453"/>
                  </a:cubicBezTo>
                  <a:lnTo>
                    <a:pt x="12828" y="995453"/>
                  </a:lnTo>
                  <a:cubicBezTo>
                    <a:pt x="5743" y="995453"/>
                    <a:pt x="0" y="989710"/>
                    <a:pt x="0" y="982625"/>
                  </a:cubicBezTo>
                  <a:lnTo>
                    <a:pt x="0" y="12828"/>
                  </a:lnTo>
                  <a:cubicBezTo>
                    <a:pt x="0" y="5743"/>
                    <a:pt x="5743" y="0"/>
                    <a:pt x="12828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4291777" cy="976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267610" y="6625477"/>
            <a:ext cx="4850844" cy="3098018"/>
          </a:xfrm>
          <a:custGeom>
            <a:avLst/>
            <a:gdLst/>
            <a:ahLst/>
            <a:cxnLst/>
            <a:rect l="l" t="t" r="r" b="b"/>
            <a:pathLst>
              <a:path w="4850844" h="3098018">
                <a:moveTo>
                  <a:pt x="0" y="0"/>
                </a:moveTo>
                <a:lnTo>
                  <a:pt x="4850844" y="0"/>
                </a:lnTo>
                <a:lnTo>
                  <a:pt x="4850844" y="3098018"/>
                </a:lnTo>
                <a:lnTo>
                  <a:pt x="0" y="30980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6" name="Freeform 26"/>
          <p:cNvSpPr/>
          <p:nvPr/>
        </p:nvSpPr>
        <p:spPr>
          <a:xfrm>
            <a:off x="1410401" y="6670766"/>
            <a:ext cx="5446507" cy="3007441"/>
          </a:xfrm>
          <a:custGeom>
            <a:avLst/>
            <a:gdLst/>
            <a:ahLst/>
            <a:cxnLst/>
            <a:rect l="l" t="t" r="r" b="b"/>
            <a:pathLst>
              <a:path w="5446507" h="3007441">
                <a:moveTo>
                  <a:pt x="0" y="0"/>
                </a:moveTo>
                <a:lnTo>
                  <a:pt x="5446507" y="0"/>
                </a:lnTo>
                <a:lnTo>
                  <a:pt x="5446507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24506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7" name="Freeform 27"/>
          <p:cNvSpPr/>
          <p:nvPr/>
        </p:nvSpPr>
        <p:spPr>
          <a:xfrm>
            <a:off x="7192278" y="6670766"/>
            <a:ext cx="4741958" cy="3123059"/>
          </a:xfrm>
          <a:custGeom>
            <a:avLst/>
            <a:gdLst/>
            <a:ahLst/>
            <a:cxnLst/>
            <a:rect l="l" t="t" r="r" b="b"/>
            <a:pathLst>
              <a:path w="4741958" h="3123059">
                <a:moveTo>
                  <a:pt x="0" y="0"/>
                </a:moveTo>
                <a:lnTo>
                  <a:pt x="4741957" y="0"/>
                </a:lnTo>
                <a:lnTo>
                  <a:pt x="4741957" y="3123059"/>
                </a:lnTo>
                <a:lnTo>
                  <a:pt x="0" y="3123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60" r="-10250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28" name="Group 28"/>
          <p:cNvGrpSpPr/>
          <p:nvPr/>
        </p:nvGrpSpPr>
        <p:grpSpPr>
          <a:xfrm>
            <a:off x="2056363" y="4626195"/>
            <a:ext cx="10830060" cy="1671434"/>
            <a:chOff x="0" y="0"/>
            <a:chExt cx="2512622" cy="29022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12622" cy="290221"/>
            </a:xfrm>
            <a:custGeom>
              <a:avLst/>
              <a:gdLst/>
              <a:ahLst/>
              <a:cxnLst/>
              <a:rect l="l" t="t" r="r" b="b"/>
              <a:pathLst>
                <a:path w="2512622" h="290221">
                  <a:moveTo>
                    <a:pt x="24345" y="0"/>
                  </a:moveTo>
                  <a:lnTo>
                    <a:pt x="2488277" y="0"/>
                  </a:lnTo>
                  <a:cubicBezTo>
                    <a:pt x="2494733" y="0"/>
                    <a:pt x="2500926" y="2565"/>
                    <a:pt x="2505491" y="7131"/>
                  </a:cubicBezTo>
                  <a:cubicBezTo>
                    <a:pt x="2510057" y="11696"/>
                    <a:pt x="2512622" y="17889"/>
                    <a:pt x="2512622" y="24345"/>
                  </a:cubicBezTo>
                  <a:lnTo>
                    <a:pt x="2512622" y="265876"/>
                  </a:lnTo>
                  <a:cubicBezTo>
                    <a:pt x="2512622" y="279321"/>
                    <a:pt x="2501722" y="290221"/>
                    <a:pt x="2488277" y="290221"/>
                  </a:cubicBezTo>
                  <a:lnTo>
                    <a:pt x="24345" y="290221"/>
                  </a:lnTo>
                  <a:cubicBezTo>
                    <a:pt x="17889" y="290221"/>
                    <a:pt x="11696" y="287656"/>
                    <a:pt x="7131" y="283090"/>
                  </a:cubicBezTo>
                  <a:cubicBezTo>
                    <a:pt x="2565" y="278525"/>
                    <a:pt x="0" y="272332"/>
                    <a:pt x="0" y="265876"/>
                  </a:cubicBezTo>
                  <a:lnTo>
                    <a:pt x="0" y="24345"/>
                  </a:lnTo>
                  <a:cubicBezTo>
                    <a:pt x="0" y="17889"/>
                    <a:pt x="2565" y="11696"/>
                    <a:pt x="7131" y="7131"/>
                  </a:cubicBezTo>
                  <a:cubicBezTo>
                    <a:pt x="11696" y="2565"/>
                    <a:pt x="17889" y="0"/>
                    <a:pt x="24345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9050"/>
              <a:ext cx="2512622" cy="271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87696" y="456651"/>
            <a:ext cx="8112608" cy="1049679"/>
            <a:chOff x="0" y="0"/>
            <a:chExt cx="2136654" cy="27645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36654" cy="276459"/>
            </a:xfrm>
            <a:custGeom>
              <a:avLst/>
              <a:gdLst/>
              <a:ahLst/>
              <a:cxnLst/>
              <a:rect l="l" t="t" r="r" b="b"/>
              <a:pathLst>
                <a:path w="2136654" h="276459">
                  <a:moveTo>
                    <a:pt x="48670" y="0"/>
                  </a:moveTo>
                  <a:lnTo>
                    <a:pt x="2087984" y="0"/>
                  </a:lnTo>
                  <a:cubicBezTo>
                    <a:pt x="2100893" y="0"/>
                    <a:pt x="2113272" y="5128"/>
                    <a:pt x="2122399" y="14255"/>
                  </a:cubicBezTo>
                  <a:cubicBezTo>
                    <a:pt x="2131526" y="23382"/>
                    <a:pt x="2136654" y="35762"/>
                    <a:pt x="2136654" y="48670"/>
                  </a:cubicBezTo>
                  <a:lnTo>
                    <a:pt x="2136654" y="227789"/>
                  </a:lnTo>
                  <a:cubicBezTo>
                    <a:pt x="2136654" y="240697"/>
                    <a:pt x="2131526" y="253076"/>
                    <a:pt x="2122399" y="262204"/>
                  </a:cubicBezTo>
                  <a:cubicBezTo>
                    <a:pt x="2113272" y="271331"/>
                    <a:pt x="2100893" y="276459"/>
                    <a:pt x="2087984" y="276459"/>
                  </a:cubicBezTo>
                  <a:lnTo>
                    <a:pt x="48670" y="276459"/>
                  </a:lnTo>
                  <a:cubicBezTo>
                    <a:pt x="35762" y="276459"/>
                    <a:pt x="23382" y="271331"/>
                    <a:pt x="14255" y="262204"/>
                  </a:cubicBezTo>
                  <a:cubicBezTo>
                    <a:pt x="5128" y="253076"/>
                    <a:pt x="0" y="240697"/>
                    <a:pt x="0" y="227789"/>
                  </a:cubicBezTo>
                  <a:lnTo>
                    <a:pt x="0" y="48670"/>
                  </a:lnTo>
                  <a:cubicBezTo>
                    <a:pt x="0" y="35762"/>
                    <a:pt x="5128" y="23382"/>
                    <a:pt x="14255" y="14255"/>
                  </a:cubicBezTo>
                  <a:cubicBezTo>
                    <a:pt x="23382" y="5128"/>
                    <a:pt x="35762" y="0"/>
                    <a:pt x="4867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9050"/>
              <a:ext cx="2136654" cy="25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973220" y="4987028"/>
            <a:ext cx="4286080" cy="882652"/>
            <a:chOff x="0" y="0"/>
            <a:chExt cx="1128844" cy="23246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28844" cy="232468"/>
            </a:xfrm>
            <a:custGeom>
              <a:avLst/>
              <a:gdLst/>
              <a:ahLst/>
              <a:cxnLst/>
              <a:rect l="l" t="t" r="r" b="b"/>
              <a:pathLst>
                <a:path w="1128844" h="232468">
                  <a:moveTo>
                    <a:pt x="1128844" y="0"/>
                  </a:moveTo>
                  <a:lnTo>
                    <a:pt x="0" y="0"/>
                  </a:lnTo>
                  <a:lnTo>
                    <a:pt x="101600" y="116234"/>
                  </a:lnTo>
                  <a:lnTo>
                    <a:pt x="0" y="232468"/>
                  </a:lnTo>
                  <a:lnTo>
                    <a:pt x="1128844" y="232468"/>
                  </a:lnTo>
                  <a:lnTo>
                    <a:pt x="1027244" y="116234"/>
                  </a:lnTo>
                  <a:lnTo>
                    <a:pt x="1128844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8900" y="19050"/>
              <a:ext cx="951044" cy="21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5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85238" y="2694379"/>
            <a:ext cx="1904214" cy="3866424"/>
          </a:xfrm>
          <a:custGeom>
            <a:avLst/>
            <a:gdLst/>
            <a:ahLst/>
            <a:cxnLst/>
            <a:rect l="l" t="t" r="r" b="b"/>
            <a:pathLst>
              <a:path w="1904214" h="3866424">
                <a:moveTo>
                  <a:pt x="0" y="0"/>
                </a:moveTo>
                <a:lnTo>
                  <a:pt x="1904214" y="0"/>
                </a:lnTo>
                <a:lnTo>
                  <a:pt x="1904214" y="3866424"/>
                </a:lnTo>
                <a:lnTo>
                  <a:pt x="0" y="38664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8" name="TextBox 38"/>
          <p:cNvSpPr txBox="1"/>
          <p:nvPr/>
        </p:nvSpPr>
        <p:spPr>
          <a:xfrm>
            <a:off x="1570265" y="584464"/>
            <a:ext cx="1500728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200">
                <a:solidFill>
                  <a:srgbClr val="000000"/>
                </a:solidFill>
                <a:latin typeface="Montserrat Bold" panose="00000800000000000000"/>
              </a:rPr>
              <a:t>2. JALUR AFIRMASI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73545" y="1906380"/>
            <a:ext cx="15279044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Jalur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Afirmasi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adalah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jalur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penerimaan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baru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khusus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diperuntukkan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bagi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peserta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didik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berasal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keluarga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ekonomi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tidak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mampu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dan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penyandang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disabilitas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Memiliki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bukti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Kartu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Indonesia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Pintar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(KIP) / PKH / KKS (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Kartu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Keluarga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Sejahtera)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dilampiri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Surat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Pernyataan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keaslian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KIP / PKH / KKS yang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dimiliki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bermaterai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oboto Bold" panose="02000000000000000000"/>
              </a:rPr>
              <a:t>cukup</a:t>
            </a:r>
            <a:r>
              <a:rPr lang="en-US" sz="3000" dirty="0">
                <a:solidFill>
                  <a:srgbClr val="000000"/>
                </a:solidFill>
                <a:latin typeface="Roboto Bold" panose="02000000000000000000"/>
              </a:rPr>
              <a:t>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223965" y="4953690"/>
            <a:ext cx="3880342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oboto Bold" panose="02000000000000000000"/>
              </a:rPr>
              <a:t>Kuota : 15%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24858" y="5010840"/>
            <a:ext cx="1041082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Teknik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Seleksi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/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Perangkingan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berdasarkan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skor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kepemilikan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KARTU KIP/PKH/KKS,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jika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skor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sama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ditetapkan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berdasarkan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jarak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terdekat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tempat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tinggal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ke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sekolah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  <a:r>
              <a:rPr lang="en-US" sz="2400" spc="10" dirty="0" err="1">
                <a:solidFill>
                  <a:srgbClr val="FFFFFF"/>
                </a:solidFill>
                <a:latin typeface="Montserrat Semi-Bold" panose="00000700000000000000"/>
              </a:rPr>
              <a:t>tujuan</a:t>
            </a:r>
            <a:r>
              <a:rPr lang="en-US" sz="2400" spc="10" dirty="0">
                <a:solidFill>
                  <a:srgbClr val="FFFFFF"/>
                </a:solidFill>
                <a:latin typeface="Montserrat Semi-Bold" panose="00000700000000000000"/>
              </a:rPr>
              <a:t> </a:t>
            </a:r>
          </a:p>
        </p:txBody>
      </p:sp>
      <p:sp>
        <p:nvSpPr>
          <p:cNvPr id="42" name="Freeform 42"/>
          <p:cNvSpPr/>
          <p:nvPr/>
        </p:nvSpPr>
        <p:spPr>
          <a:xfrm>
            <a:off x="498588" y="305411"/>
            <a:ext cx="804977" cy="1025448"/>
          </a:xfrm>
          <a:custGeom>
            <a:avLst/>
            <a:gdLst/>
            <a:ahLst/>
            <a:cxnLst/>
            <a:rect l="l" t="t" r="r" b="b"/>
            <a:pathLst>
              <a:path w="804977" h="1025448">
                <a:moveTo>
                  <a:pt x="0" y="0"/>
                </a:moveTo>
                <a:lnTo>
                  <a:pt x="804977" y="0"/>
                </a:lnTo>
                <a:lnTo>
                  <a:pt x="804977" y="1025449"/>
                </a:lnTo>
                <a:lnTo>
                  <a:pt x="0" y="1025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3" name="TextBox 43"/>
          <p:cNvSpPr txBox="1"/>
          <p:nvPr/>
        </p:nvSpPr>
        <p:spPr>
          <a:xfrm>
            <a:off x="1570265" y="516661"/>
            <a:ext cx="2752828" cy="76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DINAS PENDIDIKAN</a:t>
            </a:r>
          </a:p>
          <a:p>
            <a:pPr>
              <a:lnSpc>
                <a:spcPts val="3085"/>
              </a:lnSpc>
            </a:pPr>
            <a:r>
              <a:rPr lang="en-US" sz="2205" dirty="0">
                <a:solidFill>
                  <a:srgbClr val="000000"/>
                </a:solidFill>
                <a:latin typeface="Eczar Semi-Bold" panose="02000603040300000004"/>
              </a:rPr>
              <a:t>KAB. MOJOKERTO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2839</Words>
  <Application>Microsoft Office PowerPoint</Application>
  <PresentationFormat>Custom</PresentationFormat>
  <Paragraphs>498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Canva Sans Bold</vt:lpstr>
      <vt:lpstr>Calibri</vt:lpstr>
      <vt:lpstr>Arial</vt:lpstr>
      <vt:lpstr>Arial Narrow</vt:lpstr>
      <vt:lpstr>Montserrat Semi-Bold</vt:lpstr>
      <vt:lpstr>Eczar Semi-Bold</vt:lpstr>
      <vt:lpstr>Arial Black</vt:lpstr>
      <vt:lpstr>DM Sans Bold</vt:lpstr>
      <vt:lpstr>Roboto Bold</vt:lpstr>
      <vt:lpstr>Wingdings</vt:lpstr>
      <vt:lpstr>Montserrat Semi-Bold Italics</vt:lpstr>
      <vt:lpstr>Kollektif Bold</vt:lpstr>
      <vt:lpstr>Montserrat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PEMERIKSAAN DOKUMEN VERVAL</vt:lpstr>
      <vt:lpstr>PowerPoint Presentation</vt:lpstr>
      <vt:lpstr>PowerPoint Presentation</vt:lpstr>
      <vt:lpstr>PowerPoint Presentation</vt:lpstr>
      <vt:lpstr>PowerPoint Presentation</vt:lpstr>
      <vt:lpstr>JADWAL KEGIATAN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Informasi PPDB 2024</dc:title>
  <dc:creator/>
  <cp:lastModifiedBy>afifzuhri</cp:lastModifiedBy>
  <cp:revision>14</cp:revision>
  <dcterms:created xsi:type="dcterms:W3CDTF">2006-08-16T00:00:00Z</dcterms:created>
  <dcterms:modified xsi:type="dcterms:W3CDTF">2024-03-06T09:03:42Z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100DA1E5E91349658805253B212F75F1_12</vt:lpwstr>
  </property>
  <property fmtid="{D5CDD505-2E9C-101B-9397-08002B2CF9AE}" pid="3" name="KSOProductBuildVer">
    <vt:lpwstr>1033-12.2.0.13489</vt:lpwstr>
  </property>
</Properties>
</file>